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4"/>
  </p:sldMasterIdLst>
  <p:notesMasterIdLst>
    <p:notesMasterId r:id="rId18"/>
  </p:notesMasterIdLst>
  <p:handoutMasterIdLst>
    <p:handoutMasterId r:id="rId19"/>
  </p:handoutMasterIdLst>
  <p:sldIdLst>
    <p:sldId id="268" r:id="rId5"/>
    <p:sldId id="269" r:id="rId6"/>
    <p:sldId id="3534" r:id="rId7"/>
    <p:sldId id="3539" r:id="rId8"/>
    <p:sldId id="275" r:id="rId9"/>
    <p:sldId id="2147477521" r:id="rId10"/>
    <p:sldId id="2147477530" r:id="rId11"/>
    <p:sldId id="274" r:id="rId12"/>
    <p:sldId id="3560" r:id="rId13"/>
    <p:sldId id="2147477525" r:id="rId14"/>
    <p:sldId id="2147477531" r:id="rId15"/>
    <p:sldId id="2147477532" r:id="rId16"/>
    <p:sldId id="214747752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, Paula" initials="PP" lastIdx="12" clrIdx="0">
    <p:extLst>
      <p:ext uri="{19B8F6BF-5375-455C-9EA6-DF929625EA0E}">
        <p15:presenceInfo xmlns:p15="http://schemas.microsoft.com/office/powerpoint/2012/main" userId="S::Paula.Paige@va.gov::951a549a-f4c4-4681-912c-3b0b4310e6ce" providerId="AD"/>
      </p:ext>
    </p:extLst>
  </p:cmAuthor>
  <p:cmAuthor id="2" name="Prietula, Laura  V." initials="PLV" lastIdx="1" clrIdx="1">
    <p:extLst>
      <p:ext uri="{19B8F6BF-5375-455C-9EA6-DF929625EA0E}">
        <p15:presenceInfo xmlns:p15="http://schemas.microsoft.com/office/powerpoint/2012/main" userId="S::Laura.Prietula@va.gov::389c0939-127a-4788-90d0-e7b9264d0e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097"/>
    <a:srgbClr val="FFCC99"/>
    <a:srgbClr val="195280"/>
    <a:srgbClr val="898989"/>
    <a:srgbClr val="000000"/>
    <a:srgbClr val="003F72"/>
    <a:srgbClr val="1F1F1F"/>
    <a:srgbClr val="1F5493"/>
    <a:srgbClr val="1F5439"/>
    <a:srgbClr val="17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90" autoAdjust="0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A599-9803-B04C-B3FB-2B0E7F023161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A192-9301-2E4C-82C0-B2B1A3F6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AF83-101F-2B48-87AB-16089F66384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FA43-6C0E-6047-B106-ADAB81A8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E427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CC351-B909-3944-BCFB-F9C0E9304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1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C351-B909-3944-BCFB-F9C0E93048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C351-B909-3944-BCFB-F9C0E93048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3877064" y="2352201"/>
            <a:ext cx="5806727" cy="858806"/>
          </a:xfrm>
        </p:spPr>
        <p:txBody>
          <a:bodyPr anchor="t">
            <a:noAutofit/>
          </a:bodyPr>
          <a:lstStyle>
            <a:lvl1pPr>
              <a:defRPr sz="3000" b="1" i="0" cap="all" baseline="0">
                <a:solidFill>
                  <a:srgbClr val="1755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3877911" y="3252076"/>
            <a:ext cx="5806017" cy="374904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3877908" y="3675816"/>
            <a:ext cx="3182112" cy="393192"/>
          </a:xfrm>
        </p:spPr>
        <p:txBody>
          <a:bodyPr>
            <a:noAutofit/>
          </a:bodyPr>
          <a:lstStyle>
            <a:lvl1pPr marL="0" indent="0">
              <a:buNone/>
              <a:defRPr lang="en-US" sz="2200" i="1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3877911" y="4136021"/>
            <a:ext cx="5806017" cy="439738"/>
          </a:xfrm>
        </p:spPr>
        <p:txBody>
          <a:bodyPr>
            <a:noAutofit/>
          </a:bodyPr>
          <a:lstStyle>
            <a:lvl1pPr marL="0" indent="0">
              <a:buNone/>
              <a:defRPr lang="en-US" sz="2200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877908" y="4697419"/>
            <a:ext cx="3974592" cy="2468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Audience Name</a:t>
            </a:r>
          </a:p>
        </p:txBody>
      </p:sp>
      <p:sp>
        <p:nvSpPr>
          <p:cNvPr id="29" name="Month Day, YYYY"/>
          <p:cNvSpPr>
            <a:spLocks noGrp="1"/>
          </p:cNvSpPr>
          <p:nvPr>
            <p:ph type="body" sz="quarter" idx="14" hasCustomPrompt="1"/>
          </p:nvPr>
        </p:nvSpPr>
        <p:spPr>
          <a:xfrm>
            <a:off x="3877910" y="4982019"/>
            <a:ext cx="3985684" cy="265176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Month Day, 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7095A4-BE89-4847-8EBD-9B67B343D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7095A4-BE89-4847-8EBD-9B67B343D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17B6A7-36EE-4920-A6DF-9A9F92CA9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4912"/>
            <a:ext cx="12192000" cy="323088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23FA5F8-83C0-4727-BD58-F28EB792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3CD685-11FE-49F2-A851-40A0349A6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73260"/>
            <a:ext cx="12192000" cy="323088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5FDA87-01A7-4371-B4C3-D3A7EE3DA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670" y="303954"/>
            <a:ext cx="4045059" cy="71326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4160449-DB28-4085-96DF-4789EE7F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42F2E702-F472-4D9D-88E0-51B71752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984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EF46927-4A29-4C03-9264-07D9117D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6288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61A49C7-8C4F-4A5F-8A3E-01F3E1B3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475860" y="1561754"/>
            <a:ext cx="11252719" cy="478659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FD5D8-85C2-4A56-AFD5-4805206A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73260"/>
            <a:ext cx="12192000" cy="323088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76BAF0-55B0-447D-9325-5934E64166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670" y="303954"/>
            <a:ext cx="4045059" cy="71326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8F779E9-09EE-4488-B693-3A3C030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36224321-7072-47D1-AF10-8AED5DD0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984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C5B8DB8-5F02-438E-8D0D-DD10AA2F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6288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5DD0274C-E292-4CB4-9A85-921AD122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narrow divider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93E38F-C945-48FC-AD48-B8501EDA9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3084"/>
            <a:ext cx="12192000" cy="164537"/>
          </a:xfrm>
          <a:prstGeom prst="rect">
            <a:avLst/>
          </a:prstGeom>
        </p:spPr>
      </p:pic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4E49F106-2E04-4172-A098-025DF67F41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860" y="1561754"/>
            <a:ext cx="11252719" cy="478659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AFF394-B8CD-44A5-A7AF-9450D2419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670" y="303954"/>
            <a:ext cx="4045059" cy="71326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092BBD1-F0D1-47FE-B050-504476BD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055A09E-F2D0-42DC-A021-1EB4C13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984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B153BEC-894B-4B93-9457-6CAB7F40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6288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E690E5A6-F1D1-4A70-A5E3-A8BCE2DF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3" r:id="rId2"/>
    <p:sldLayoutId id="2147483753" r:id="rId3"/>
    <p:sldLayoutId id="2147483761" r:id="rId4"/>
    <p:sldLayoutId id="2147483760" r:id="rId5"/>
    <p:sldLayoutId id="214748376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code.cerner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hyperlink" Target="https://www.oit.va.gov/marketplac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hyperlink" Target="https://www.cerner.com/pages/careaware" TargetMode="External"/><Relationship Id="rId5" Type="http://schemas.openxmlformats.org/officeDocument/2006/relationships/image" Target="../media/image23.png"/><Relationship Id="rId15" Type="http://schemas.openxmlformats.org/officeDocument/2006/relationships/hyperlink" Target="https://www.oit.va.gov/Services/TRM/" TargetMode="External"/><Relationship Id="rId10" Type="http://schemas.openxmlformats.org/officeDocument/2006/relationships/hyperlink" Target="https://www.ehrm.va.gov/resources/doing-business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hyperlink" Target="https://www.oit.va.gov/tech-incubator/lighthous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EHRMVA" TargetMode="External"/><Relationship Id="rId3" Type="http://schemas.openxmlformats.org/officeDocument/2006/relationships/hyperlink" Target="https://ehrm.va.gov/" TargetMode="External"/><Relationship Id="rId7" Type="http://schemas.openxmlformats.org/officeDocument/2006/relationships/hyperlink" Target="https://www.youtube.com/playlist?list=PLY7mRNUcQyMQCgETb8c0Qydk5_v-DhiN_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EHRMVA" TargetMode="External"/><Relationship Id="rId5" Type="http://schemas.openxmlformats.org/officeDocument/2006/relationships/image" Target="../media/image29.svg"/><Relationship Id="rId10" Type="http://schemas.openxmlformats.org/officeDocument/2006/relationships/image" Target="../media/image2.pn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BACE-0B93-5845-810C-7E677EB2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46" y="2099411"/>
            <a:ext cx="8296362" cy="1342912"/>
          </a:xfrm>
        </p:spPr>
        <p:txBody>
          <a:bodyPr/>
          <a:lstStyle/>
          <a:p>
            <a:r>
              <a:rPr lang="en-US" dirty="0"/>
              <a:t>VA Electronic Health Record Modernization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Opportunities 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23551-F6E1-EE44-A779-E05C1B6A1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1026" y="3646994"/>
            <a:ext cx="4354513" cy="374904"/>
          </a:xfrm>
        </p:spPr>
        <p:txBody>
          <a:bodyPr/>
          <a:lstStyle/>
          <a:p>
            <a:r>
              <a:rPr lang="en-US"/>
              <a:t>Laura Prietula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F62A7-DC89-D04B-BFD3-C381A60C2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024" y="4070734"/>
            <a:ext cx="4912577" cy="393192"/>
          </a:xfrm>
        </p:spPr>
        <p:txBody>
          <a:bodyPr/>
          <a:lstStyle/>
          <a:p>
            <a:r>
              <a:rPr lang="en-US"/>
              <a:t>Deputy Chief Information Officer (acting)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FCB86-68FD-0240-8DE9-F800AEE2B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026" y="4530939"/>
            <a:ext cx="4354513" cy="439738"/>
          </a:xfrm>
        </p:spPr>
        <p:txBody>
          <a:bodyPr/>
          <a:lstStyle/>
          <a:p>
            <a:r>
              <a:rPr lang="en-US"/>
              <a:t>EHRM Integration Office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84AB12-D1BF-A94B-B3CB-61D4736A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024" y="5092337"/>
            <a:ext cx="3711850" cy="246888"/>
          </a:xfrm>
        </p:spPr>
        <p:txBody>
          <a:bodyPr/>
          <a:lstStyle/>
          <a:p>
            <a:r>
              <a:rPr lang="en-US"/>
              <a:t>Federal Networks Conference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81D8D1-0B3A-BF4D-8A9E-2B416C8BA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1026" y="5376937"/>
            <a:ext cx="2989263" cy="265176"/>
          </a:xfrm>
        </p:spPr>
        <p:txBody>
          <a:bodyPr/>
          <a:lstStyle/>
          <a:p>
            <a:r>
              <a:rPr lang="en-US"/>
              <a:t>June 1, 2022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E31D5-55B2-443B-8126-8D89B74BD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24000" y="1666932"/>
            <a:ext cx="9144000" cy="0"/>
          </a:xfrm>
          <a:prstGeom prst="line">
            <a:avLst/>
          </a:prstGeom>
          <a:ln w="28575"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 for VA's Electronic Health Record Modernization, Integration Office.">
            <a:extLst>
              <a:ext uri="{FF2B5EF4-FFF2-40B4-BE49-F238E27FC236}">
                <a16:creationId xmlns:a16="http://schemas.microsoft.com/office/drawing/2014/main" id="{A91907DA-461D-4F86-AAD9-CE89039D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46" y="414971"/>
            <a:ext cx="4231229" cy="813145"/>
          </a:xfrm>
          <a:prstGeom prst="rect">
            <a:avLst/>
          </a:prstGeom>
        </p:spPr>
      </p:pic>
      <p:pic>
        <p:nvPicPr>
          <p:cNvPr id="14" name="Picture 13" descr="Executive woman smiling in front of two flags.">
            <a:extLst>
              <a:ext uri="{FF2B5EF4-FFF2-40B4-BE49-F238E27FC236}">
                <a16:creationId xmlns:a16="http://schemas.microsoft.com/office/drawing/2014/main" id="{CD852599-ECC3-4C8E-8D04-D970FD71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9" y="2073329"/>
            <a:ext cx="2730453" cy="34130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3271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78ED1BD-C1DF-44D3-B166-C1286BCF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Collaboration: How can industry help?</a:t>
            </a:r>
          </a:p>
        </p:txBody>
      </p:sp>
      <p:sp>
        <p:nvSpPr>
          <p:cNvPr id="4119" name="Content Placeholder 4118">
            <a:extLst>
              <a:ext uri="{FF2B5EF4-FFF2-40B4-BE49-F238E27FC236}">
                <a16:creationId xmlns:a16="http://schemas.microsoft.com/office/drawing/2014/main" id="{A131049F-E54B-4309-AD22-BC269436E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860" y="1752600"/>
            <a:ext cx="5620140" cy="4595745"/>
          </a:xfrm>
        </p:spPr>
        <p:txBody>
          <a:bodyPr>
            <a:normAutofit/>
          </a:bodyPr>
          <a:lstStyle/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Focus on CAPABILITIES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Leverage EXISTING standards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Innovation at the Point of Care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Plug and play/magic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Sustainable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Interoperable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Portable</a:t>
            </a:r>
          </a:p>
          <a:p>
            <a:pPr marL="0" font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Long-term relationship</a:t>
            </a:r>
          </a:p>
        </p:txBody>
      </p:sp>
      <p:pic>
        <p:nvPicPr>
          <p:cNvPr id="4099" name="Picture 4098" descr="A patient using virtual reality goggles during a surgical procedure. ">
            <a:extLst>
              <a:ext uri="{FF2B5EF4-FFF2-40B4-BE49-F238E27FC236}">
                <a16:creationId xmlns:a16="http://schemas.microsoft.com/office/drawing/2014/main" id="{700F2734-CEF2-4896-8FFC-7C6DDCEDD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" r="34781"/>
          <a:stretch/>
        </p:blipFill>
        <p:spPr>
          <a:xfrm>
            <a:off x="5413138" y="1409700"/>
            <a:ext cx="3705854" cy="26649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101" name="Picture 4100" descr="A patient using fall-prevention socks. ">
            <a:extLst>
              <a:ext uri="{FF2B5EF4-FFF2-40B4-BE49-F238E27FC236}">
                <a16:creationId xmlns:a16="http://schemas.microsoft.com/office/drawing/2014/main" id="{946C4640-9878-4FAB-ABAC-5C826521D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8" r="11656"/>
          <a:stretch/>
        </p:blipFill>
        <p:spPr>
          <a:xfrm>
            <a:off x="8616101" y="1409700"/>
            <a:ext cx="3563199" cy="2664969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4107" name="Picture 4106" descr="A researcher creating cellular textures.">
            <a:extLst>
              <a:ext uri="{FF2B5EF4-FFF2-40B4-BE49-F238E27FC236}">
                <a16:creationId xmlns:a16="http://schemas.microsoft.com/office/drawing/2014/main" id="{19105315-829D-4EA9-BD65-4076F4374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0" r="18985" b="1"/>
          <a:stretch/>
        </p:blipFill>
        <p:spPr>
          <a:xfrm>
            <a:off x="5452413" y="4142225"/>
            <a:ext cx="3665793" cy="26649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4117" name="Picture 4116" descr="A group of physicians using augmented reality to discuss a surgery. ">
            <a:extLst>
              <a:ext uri="{FF2B5EF4-FFF2-40B4-BE49-F238E27FC236}">
                <a16:creationId xmlns:a16="http://schemas.microsoft.com/office/drawing/2014/main" id="{BB2AF67A-88CA-4173-89ED-184A6CA30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07" b="1"/>
          <a:stretch/>
        </p:blipFill>
        <p:spPr>
          <a:xfrm>
            <a:off x="8599220" y="4142225"/>
            <a:ext cx="3580079" cy="2664977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sp>
        <p:nvSpPr>
          <p:cNvPr id="4121" name="Slide Number Placeholder 4120">
            <a:extLst>
              <a:ext uri="{FF2B5EF4-FFF2-40B4-BE49-F238E27FC236}">
                <a16:creationId xmlns:a16="http://schemas.microsoft.com/office/drawing/2014/main" id="{3E5A4E1E-0531-4F9D-83B5-04595F0E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1573CA-068D-40EC-84A3-8FC94A0B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 of Interest</a:t>
            </a:r>
          </a:p>
        </p:txBody>
      </p:sp>
      <p:pic>
        <p:nvPicPr>
          <p:cNvPr id="21" name="Picture 20" descr="Label for VA EHR Modernization">
            <a:extLst>
              <a:ext uri="{FF2B5EF4-FFF2-40B4-BE49-F238E27FC236}">
                <a16:creationId xmlns:a16="http://schemas.microsoft.com/office/drawing/2014/main" id="{CCC3CB8E-E24E-42D1-96D4-5627B034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1" y="1599854"/>
            <a:ext cx="3188434" cy="409444"/>
          </a:xfrm>
          <a:prstGeom prst="rect">
            <a:avLst/>
          </a:prstGeom>
        </p:spPr>
      </p:pic>
      <p:pic>
        <p:nvPicPr>
          <p:cNvPr id="32" name="Picture 31" descr="Label for Cerner Care Aware website">
            <a:extLst>
              <a:ext uri="{FF2B5EF4-FFF2-40B4-BE49-F238E27FC236}">
                <a16:creationId xmlns:a16="http://schemas.microsoft.com/office/drawing/2014/main" id="{792B459E-6E69-4173-9934-8AF03F88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1" y="2102420"/>
            <a:ext cx="2819400" cy="495300"/>
          </a:xfrm>
          <a:prstGeom prst="rect">
            <a:avLst/>
          </a:prstGeom>
        </p:spPr>
      </p:pic>
      <p:pic>
        <p:nvPicPr>
          <p:cNvPr id="27" name="Picture 26" descr="Label for Digital VA Lighthouse Application Program Interface">
            <a:extLst>
              <a:ext uri="{FF2B5EF4-FFF2-40B4-BE49-F238E27FC236}">
                <a16:creationId xmlns:a16="http://schemas.microsoft.com/office/drawing/2014/main" id="{4972B152-E7AD-461D-B724-62280F404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61" y="2704415"/>
            <a:ext cx="2819401" cy="395558"/>
          </a:xfrm>
          <a:prstGeom prst="rect">
            <a:avLst/>
          </a:prstGeom>
        </p:spPr>
      </p:pic>
      <p:pic>
        <p:nvPicPr>
          <p:cNvPr id="29" name="Picture 28" descr="Label for Cerner Code website">
            <a:extLst>
              <a:ext uri="{FF2B5EF4-FFF2-40B4-BE49-F238E27FC236}">
                <a16:creationId xmlns:a16="http://schemas.microsoft.com/office/drawing/2014/main" id="{0F91F28A-6E31-40BC-AD9A-685C570F2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61" y="3271313"/>
            <a:ext cx="1895671" cy="443010"/>
          </a:xfrm>
          <a:prstGeom prst="rect">
            <a:avLst/>
          </a:prstGeom>
        </p:spPr>
      </p:pic>
      <p:pic>
        <p:nvPicPr>
          <p:cNvPr id="7" name="Picture 6" descr="Label for Digital VA Product Marketplace">
            <a:extLst>
              <a:ext uri="{FF2B5EF4-FFF2-40B4-BE49-F238E27FC236}">
                <a16:creationId xmlns:a16="http://schemas.microsoft.com/office/drawing/2014/main" id="{91673696-B733-40BF-A712-235CF8081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1" y="3878536"/>
            <a:ext cx="3722899" cy="395558"/>
          </a:xfrm>
          <a:prstGeom prst="rect">
            <a:avLst/>
          </a:prstGeom>
        </p:spPr>
      </p:pic>
      <p:pic>
        <p:nvPicPr>
          <p:cNvPr id="19" name="Picture 18" descr="Label for Digital VA Lighthouse">
            <a:extLst>
              <a:ext uri="{FF2B5EF4-FFF2-40B4-BE49-F238E27FC236}">
                <a16:creationId xmlns:a16="http://schemas.microsoft.com/office/drawing/2014/main" id="{A356D8A3-58C1-4E79-8390-E4C59CFA4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61" y="4377924"/>
            <a:ext cx="3326666" cy="439797"/>
          </a:xfrm>
          <a:prstGeom prst="rect">
            <a:avLst/>
          </a:prstGeom>
        </p:spPr>
      </p:pic>
      <p:pic>
        <p:nvPicPr>
          <p:cNvPr id="36" name="Picture 35" descr="Label for Digital VA Robotic Process Automation">
            <a:extLst>
              <a:ext uri="{FF2B5EF4-FFF2-40B4-BE49-F238E27FC236}">
                <a16:creationId xmlns:a16="http://schemas.microsoft.com/office/drawing/2014/main" id="{44D9F990-1BB6-42B1-BAA8-D4B65747E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61" y="5041309"/>
            <a:ext cx="4328924" cy="325483"/>
          </a:xfrm>
          <a:prstGeom prst="rect">
            <a:avLst/>
          </a:prstGeom>
        </p:spPr>
      </p:pic>
      <p:pic>
        <p:nvPicPr>
          <p:cNvPr id="23" name="Picture 22" descr="Label for VA Technical Reference Model">
            <a:extLst>
              <a:ext uri="{FF2B5EF4-FFF2-40B4-BE49-F238E27FC236}">
                <a16:creationId xmlns:a16="http://schemas.microsoft.com/office/drawing/2014/main" id="{DB78BEDC-0178-4C87-A207-3D33BE4697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61" y="5591624"/>
            <a:ext cx="3320930" cy="3753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41FB7-8539-4046-BEF5-874ACD508A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300" y="1561753"/>
            <a:ext cx="7131179" cy="478659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hlinkClick r:id="rId10"/>
              </a:rPr>
              <a:t>https://www.ehrm.va.gov/resources/doing-business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hlinkClick r:id="rId11"/>
              </a:rPr>
              <a:t>https://www.cerner.com/pages/careaware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hlinkClick r:id="rId12"/>
              </a:rPr>
              <a:t>https://developer.va.gov/explore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hlinkClick r:id="rId13"/>
              </a:rPr>
              <a:t>https://code.cerner.com/</a:t>
            </a:r>
            <a:r>
              <a:rPr lang="en-US" sz="2400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hlinkClick r:id="rId12"/>
              </a:rPr>
              <a:t>https://www.oit.va.gov/marketplace/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hlinkClick r:id="rId14"/>
              </a:rPr>
              <a:t>https://www.oit.va.gov/tech-incubator/lighthouse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hlinkClick r:id="rId15"/>
              </a:rPr>
              <a:t>https://www.oit.va.gov/services/rpa/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hlinkClick r:id="rId15"/>
              </a:rPr>
              <a:t>https://www.oit.va.gov/Services/TRM/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B8C4B-A222-47B8-BE29-FF48F841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643C-DAA7-4D61-9B95-46C3CC14F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674" y="1462138"/>
            <a:ext cx="3835750" cy="834005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A007F7-C11D-4423-B92E-A673AEE4C569}"/>
              </a:ext>
            </a:extLst>
          </p:cNvPr>
          <p:cNvSpPr txBox="1"/>
          <p:nvPr/>
        </p:nvSpPr>
        <p:spPr>
          <a:xfrm>
            <a:off x="914362" y="2727075"/>
            <a:ext cx="297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135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https://www.ehrm.va.gov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6" name="Graphic 95" descr="Facebook icon">
            <a:extLst>
              <a:ext uri="{FF2B5EF4-FFF2-40B4-BE49-F238E27FC236}">
                <a16:creationId xmlns:a16="http://schemas.microsoft.com/office/drawing/2014/main" id="{8D901606-8364-48A7-9639-222C4331E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017"/>
          <a:stretch/>
        </p:blipFill>
        <p:spPr>
          <a:xfrm>
            <a:off x="2171156" y="3643269"/>
            <a:ext cx="460787" cy="42088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71A43CD-4A59-4928-8CF2-7A3F24AE1021}"/>
              </a:ext>
            </a:extLst>
          </p:cNvPr>
          <p:cNvSpPr txBox="1"/>
          <p:nvPr/>
        </p:nvSpPr>
        <p:spPr>
          <a:xfrm>
            <a:off x="1111060" y="4072173"/>
            <a:ext cx="2580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Facebook.com/EHRMVA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8" name="Graphic 97" descr="YouTube icon">
            <a:extLst>
              <a:ext uri="{FF2B5EF4-FFF2-40B4-BE49-F238E27FC236}">
                <a16:creationId xmlns:a16="http://schemas.microsoft.com/office/drawing/2014/main" id="{86AF9573-0247-4727-AE83-98F1EC814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651" t="20022" b="18267"/>
          <a:stretch/>
        </p:blipFill>
        <p:spPr>
          <a:xfrm>
            <a:off x="1912438" y="4552479"/>
            <a:ext cx="978223" cy="42088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DE79588-6227-4595-9293-0D15CB74E67E}"/>
              </a:ext>
            </a:extLst>
          </p:cNvPr>
          <p:cNvSpPr txBox="1"/>
          <p:nvPr/>
        </p:nvSpPr>
        <p:spPr>
          <a:xfrm>
            <a:off x="1111061" y="5016182"/>
            <a:ext cx="258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EHRM YouTube playlist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Graphic 96" descr="Twitter icon">
            <a:extLst>
              <a:ext uri="{FF2B5EF4-FFF2-40B4-BE49-F238E27FC236}">
                <a16:creationId xmlns:a16="http://schemas.microsoft.com/office/drawing/2014/main" id="{1343CC11-4FAE-4B8D-B7F3-E08AD026A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983" t="-25499" r="32452"/>
          <a:stretch/>
        </p:blipFill>
        <p:spPr>
          <a:xfrm>
            <a:off x="2086673" y="5400283"/>
            <a:ext cx="629752" cy="480186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09C4047-920F-4F5F-9218-4ECDF47FDA55}"/>
              </a:ext>
            </a:extLst>
          </p:cNvPr>
          <p:cNvSpPr txBox="1"/>
          <p:nvPr/>
        </p:nvSpPr>
        <p:spPr>
          <a:xfrm>
            <a:off x="1168210" y="5929571"/>
            <a:ext cx="246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Twitter.com/EHRMVA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(@EHRMVA)</a:t>
            </a:r>
          </a:p>
        </p:txBody>
      </p:sp>
      <p:pic>
        <p:nvPicPr>
          <p:cNvPr id="1026" name="Picture 2" descr="Secretary McDonough meeting with paralyzed Veterans">
            <a:extLst>
              <a:ext uri="{FF2B5EF4-FFF2-40B4-BE49-F238E27FC236}">
                <a16:creationId xmlns:a16="http://schemas.microsoft.com/office/drawing/2014/main" id="{3A9775CC-B8C8-4584-A50C-E9EFD27A6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-2" r="17584"/>
          <a:stretch/>
        </p:blipFill>
        <p:spPr bwMode="auto">
          <a:xfrm>
            <a:off x="3987800" y="10"/>
            <a:ext cx="820420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14F1E-5FEA-4215-91E6-40321345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2" name="Picture 61" descr="Graphic for VA Electronic Health Record Modernization. Integration Office Logo.">
            <a:extLst>
              <a:ext uri="{FF2B5EF4-FFF2-40B4-BE49-F238E27FC236}">
                <a16:creationId xmlns:a16="http://schemas.microsoft.com/office/drawing/2014/main" id="{6D13C314-30A2-4780-ABDA-16164C66D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62" y="119540"/>
            <a:ext cx="3835750" cy="7371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593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9274-B744-46B3-BF1B-F6CB86E1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422054"/>
            <a:ext cx="6755293" cy="685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7" name="Picture 6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C5A7DD3D-14E9-4957-A1AD-73F4EB4A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09" y="1804507"/>
            <a:ext cx="6328782" cy="4212339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57D028-6F68-47CC-AB96-CBA7FD72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7E47D15-3E8C-4FBB-9432-189AEA91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231775"/>
            <a:ext cx="55372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EED9-5912-8A45-A603-8BFD473C33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4200" y="2311399"/>
            <a:ext cx="4559300" cy="3581401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Benefits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Challenges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Opportunities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Collaboration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Questions</a:t>
            </a:r>
          </a:p>
        </p:txBody>
      </p:sp>
      <p:pic>
        <p:nvPicPr>
          <p:cNvPr id="91" name="Picture Placeholder 18" descr="Picture of a physician in a teleconference with a patient.">
            <a:extLst>
              <a:ext uri="{FF2B5EF4-FFF2-40B4-BE49-F238E27FC236}">
                <a16:creationId xmlns:a16="http://schemas.microsoft.com/office/drawing/2014/main" id="{5C99BFA3-4ACD-4563-945A-C2906AC0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 b="22362"/>
          <a:stretch/>
        </p:blipFill>
        <p:spPr>
          <a:xfrm>
            <a:off x="5791200" y="1753546"/>
            <a:ext cx="4330700" cy="433070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7D948-B264-914B-B959-F61945A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E573346A-FCA4-684E-8D18-26E8324063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4FF97A32-B08A-4248-950B-C52D108384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Benefits of the New EHR: Why Now?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BEE490-FB10-4626-B245-C9DAFF0826D6}"/>
              </a:ext>
            </a:extLst>
          </p:cNvPr>
          <p:cNvSpPr txBox="1">
            <a:spLocks/>
          </p:cNvSpPr>
          <p:nvPr/>
        </p:nvSpPr>
        <p:spPr>
          <a:xfrm>
            <a:off x="894431" y="1632386"/>
            <a:ext cx="10500852" cy="900742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71"/>
              </a:spcBef>
              <a:spcAft>
                <a:spcPts val="371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is transforming health care for Veterans, revolutionizing health care for all.</a:t>
            </a:r>
          </a:p>
          <a:p>
            <a:pPr marL="0" indent="0" algn="ctr">
              <a:spcBef>
                <a:spcPts val="371"/>
              </a:spcBef>
              <a:spcAft>
                <a:spcPts val="371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EHRM is supporting this vision.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59011-DFFF-4C59-9D56-1E6C9CB5230B}"/>
              </a:ext>
            </a:extLst>
          </p:cNvPr>
          <p:cNvSpPr txBox="1"/>
          <p:nvPr/>
        </p:nvSpPr>
        <p:spPr>
          <a:xfrm>
            <a:off x="314632" y="2876971"/>
            <a:ext cx="3669993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685800">
              <a:defRPr/>
            </a:pPr>
            <a:r>
              <a:rPr lang="en-US" sz="2000" b="1" dirty="0">
                <a:solidFill>
                  <a:srgbClr val="772432"/>
                </a:solidFill>
                <a:latin typeface="Calibri" panose="020F0502020204030204"/>
              </a:rPr>
              <a:t>Quality Care and Veteran Experience</a:t>
            </a:r>
          </a:p>
          <a:p>
            <a:pPr algn="r" defTabSz="685800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Empower Veterans to participate in their own care anytime, anywhere</a:t>
            </a:r>
          </a:p>
        </p:txBody>
      </p:sp>
      <p:pic>
        <p:nvPicPr>
          <p:cNvPr id="8" name="Picture 7" descr="Picture of a computer connected to five icons for quality, savings, efficiency, safety, and innovations.">
            <a:extLst>
              <a:ext uri="{FF2B5EF4-FFF2-40B4-BE49-F238E27FC236}">
                <a16:creationId xmlns:a16="http://schemas.microsoft.com/office/drawing/2014/main" id="{BD503953-AD7A-FB4F-82D9-4FE699CA01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42" y="2423740"/>
            <a:ext cx="3919032" cy="28926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FA6BE9-5B26-4C46-B9C2-A97DFB4040EF}"/>
              </a:ext>
            </a:extLst>
          </p:cNvPr>
          <p:cNvSpPr txBox="1"/>
          <p:nvPr/>
        </p:nvSpPr>
        <p:spPr>
          <a:xfrm>
            <a:off x="8305091" y="2876971"/>
            <a:ext cx="325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Innovation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Driving innovation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, security and efficiency 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in EHRM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4C536-8283-4CFF-9991-C17AD27644DA}"/>
              </a:ext>
            </a:extLst>
          </p:cNvPr>
          <p:cNvSpPr txBox="1"/>
          <p:nvPr/>
        </p:nvSpPr>
        <p:spPr>
          <a:xfrm>
            <a:off x="1272054" y="4364876"/>
            <a:ext cx="3317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2000" b="1" dirty="0">
                <a:solidFill>
                  <a:srgbClr val="158ACC"/>
                </a:solidFill>
                <a:latin typeface="Calibri" panose="020F0502020204030204"/>
              </a:rPr>
              <a:t>Taxpayer Savings</a:t>
            </a:r>
          </a:p>
          <a:p>
            <a:pPr algn="r" defTabSz="685800"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Common enterprise platform 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to reduce sustainment costs through technology standardization and optimization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222F2-2BE0-495B-937A-2C8FCB23E4E1}"/>
              </a:ext>
            </a:extLst>
          </p:cNvPr>
          <p:cNvSpPr txBox="1"/>
          <p:nvPr/>
        </p:nvSpPr>
        <p:spPr>
          <a:xfrm>
            <a:off x="7758636" y="4364876"/>
            <a:ext cx="25062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Safety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Health and wellness for Service Members and Veterans –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continuum of care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D7050-AC35-45FC-B2AC-9736D48807FE}"/>
              </a:ext>
            </a:extLst>
          </p:cNvPr>
          <p:cNvSpPr txBox="1"/>
          <p:nvPr/>
        </p:nvSpPr>
        <p:spPr>
          <a:xfrm>
            <a:off x="3391825" y="5561595"/>
            <a:ext cx="550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 dirty="0">
                <a:solidFill>
                  <a:srgbClr val="003872"/>
                </a:solidFill>
                <a:latin typeface="Calibri" panose="020F0502020204030204"/>
              </a:rPr>
              <a:t>Efficiency</a:t>
            </a:r>
            <a:endParaRPr lang="en-US" b="1" dirty="0">
              <a:solidFill>
                <a:srgbClr val="003872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Standardized workflows 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that optimize quality, access to care and Veteran 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38C3E0-5F56-4215-9FD7-EF71F040036C}"/>
              </a:ext>
            </a:extLst>
          </p:cNvPr>
          <p:cNvSpPr txBox="1"/>
          <p:nvPr/>
        </p:nvSpPr>
        <p:spPr>
          <a:xfrm>
            <a:off x="476250" y="6489798"/>
            <a:ext cx="11548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71"/>
              </a:spcBef>
              <a:spcAft>
                <a:spcPts val="371"/>
              </a:spcAft>
            </a:pP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VA-wide effort to modernize legacy systems and services to keep pace with technology advancements and the diverse needs of our Nation’s Veterans.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63DCC-5576-4090-802E-55721141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6B16CC60-0A6D-B044-9C01-0B5E972F344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49159-D34F-4EF8-8E88-CFCFDFBE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Benefits of the New EHR: Impact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9D4EE1-B269-4D19-96D4-CA324A13910F}"/>
              </a:ext>
            </a:extLst>
          </p:cNvPr>
          <p:cNvSpPr txBox="1">
            <a:spLocks/>
          </p:cNvSpPr>
          <p:nvPr/>
        </p:nvSpPr>
        <p:spPr>
          <a:xfrm>
            <a:off x="838200" y="1612814"/>
            <a:ext cx="10813026" cy="857250"/>
          </a:xfrm>
          <a:prstGeom prst="rect">
            <a:avLst/>
          </a:prstGeom>
        </p:spPr>
        <p:txBody>
          <a:bodyPr/>
          <a:lstStyle>
            <a:lvl1pPr marL="291465" indent="-291465" algn="l" defTabSz="1165860" rtl="0" eaLnBrk="1" latinLnBrk="0" hangingPunct="1">
              <a:lnSpc>
                <a:spcPct val="90000"/>
              </a:lnSpc>
              <a:spcBef>
                <a:spcPts val="1275"/>
              </a:spcBef>
              <a:buFont typeface="Arial" panose="020B0604020202020204" pitchFamily="34" charset="0"/>
              <a:buChar char="•"/>
              <a:defRPr sz="3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439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3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732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025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18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611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904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7197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5490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The new electronic health record (EHR) will be a </a:t>
            </a:r>
            <a:r>
              <a:rPr lang="en-US" sz="2400" b="1" dirty="0">
                <a:solidFill>
                  <a:srgbClr val="C00000"/>
                </a:solidFill>
              </a:rPr>
              <a:t>single source of health information </a:t>
            </a:r>
            <a:r>
              <a:rPr lang="en-US" sz="2400" b="1" dirty="0"/>
              <a:t>for patients and participating providers for both </a:t>
            </a:r>
            <a:r>
              <a:rPr lang="en-US" sz="2400" b="1" dirty="0">
                <a:solidFill>
                  <a:srgbClr val="0070C0"/>
                </a:solidFill>
              </a:rPr>
              <a:t>VA, DoD and USCG.</a:t>
            </a:r>
            <a:endParaRPr lang="en-US" sz="2400" dirty="0"/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4B4BDB39-4466-4DF6-8466-CDE02B21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276" y="2588144"/>
            <a:ext cx="7540523" cy="614139"/>
          </a:xfrm>
          <a:prstGeom prst="rect">
            <a:avLst/>
          </a:prstGeom>
          <a:gradFill>
            <a:gsLst>
              <a:gs pos="100000">
                <a:schemeClr val="tx2"/>
              </a:gs>
              <a:gs pos="14000">
                <a:srgbClr val="003F72"/>
              </a:gs>
            </a:gsLst>
            <a:lin ang="16200000" scaled="1"/>
          </a:gradFill>
          <a:ln>
            <a:solidFill>
              <a:srgbClr val="003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65821"/>
            <a:r>
              <a:rPr lang="en-US" sz="2000" b="1" dirty="0">
                <a:solidFill>
                  <a:srgbClr val="FFFFFF"/>
                </a:solidFill>
              </a:rPr>
              <a:t>The new EHR will: </a:t>
            </a:r>
          </a:p>
          <a:p>
            <a:pPr marL="110021" indent="-110021" algn="ctr" defTabSz="56582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DF0438A9-F02E-4074-9365-3FCD3E0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276" y="3052457"/>
            <a:ext cx="7540523" cy="34062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3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65821"/>
            <a:endParaRPr lang="fr-FR" sz="2000">
              <a:solidFill>
                <a:srgbClr val="003F7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359F6-3323-4B81-8EF4-75A2A4DCC80A}"/>
              </a:ext>
            </a:extLst>
          </p:cNvPr>
          <p:cNvSpPr txBox="1"/>
          <p:nvPr/>
        </p:nvSpPr>
        <p:spPr>
          <a:xfrm>
            <a:off x="724324" y="3202283"/>
            <a:ext cx="7115017" cy="3074144"/>
          </a:xfrm>
          <a:prstGeom prst="rect">
            <a:avLst/>
          </a:prstGeom>
        </p:spPr>
        <p:txBody>
          <a:bodyPr vert="horz" wrap="square" lIns="44375" tIns="22188" rIns="44375" bIns="22188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continuum of care by eliminating the manual transfer of records (military service to Veteran status).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F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information is available at the Point of Service (Point of Care) supporting decisions to drive better health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Veterans with enhanced access to their complete health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Streamline information sharing with community providers.</a:t>
            </a:r>
          </a:p>
        </p:txBody>
      </p:sp>
      <p:pic>
        <p:nvPicPr>
          <p:cNvPr id="13" name="Picture 12" descr="Image depicting the centralized EHR and its relationship with VA facilities, health systems, pharmacies, labs and testing, and community providers.">
            <a:extLst>
              <a:ext uri="{FF2B5EF4-FFF2-40B4-BE49-F238E27FC236}">
                <a16:creationId xmlns:a16="http://schemas.microsoft.com/office/drawing/2014/main" id="{C29A59AF-3E12-43F4-95D0-7BF80BFB2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720" y="2588145"/>
            <a:ext cx="2927079" cy="34062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E515D-5DC9-4F16-A853-1D28D65D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6B16CC60-0A6D-B044-9C01-0B5E972F34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78ED1BD-C1DF-44D3-B166-C1286BCF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Challenge: Mindset Changes</a:t>
            </a:r>
          </a:p>
        </p:txBody>
      </p:sp>
      <p:pic>
        <p:nvPicPr>
          <p:cNvPr id="7" name="Picture 6" descr="Surgeon analyzing a patient's brainon digital futuristic virtual display">
            <a:extLst>
              <a:ext uri="{FF2B5EF4-FFF2-40B4-BE49-F238E27FC236}">
                <a16:creationId xmlns:a16="http://schemas.microsoft.com/office/drawing/2014/main" id="{68B9AD3B-3AA9-4351-BB40-85634676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9" r="10475"/>
          <a:stretch/>
        </p:blipFill>
        <p:spPr>
          <a:xfrm>
            <a:off x="263247" y="2111054"/>
            <a:ext cx="4353820" cy="32765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15073DA-9940-488D-BEC3-871611E7D6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7806" y="1858297"/>
            <a:ext cx="6910644" cy="44901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Modernizing to standards to support new health care practices</a:t>
            </a:r>
          </a:p>
          <a:p>
            <a:pPr>
              <a:spcAft>
                <a:spcPts val="1200"/>
              </a:spcAft>
            </a:pPr>
            <a:r>
              <a:rPr lang="en-US" dirty="0"/>
              <a:t>Standardization does not mean lack of innovation or loss of identity</a:t>
            </a:r>
          </a:p>
          <a:p>
            <a:pPr>
              <a:spcAft>
                <a:spcPts val="1200"/>
              </a:spcAft>
            </a:pPr>
            <a:r>
              <a:rPr lang="en-US" dirty="0"/>
              <a:t>Enterprise system facilitates portability of knowledge</a:t>
            </a:r>
          </a:p>
          <a:p>
            <a:pPr>
              <a:spcAft>
                <a:spcPts val="1200"/>
              </a:spcAft>
            </a:pPr>
            <a:r>
              <a:rPr lang="en-US" dirty="0"/>
              <a:t>New technologies support changes requested by VHA’s Clinical and Administrative Councils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7D948-B264-914B-B959-F61945A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78ED1BD-C1DF-44D3-B166-C1286BCF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Challenge: Understanding the Benefits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305CD2BF-1E57-4B16-85F5-F755D7B1E8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6090092"/>
              </p:ext>
            </p:extLst>
          </p:nvPr>
        </p:nvGraphicFramePr>
        <p:xfrm>
          <a:off x="476250" y="1553087"/>
          <a:ext cx="846455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950">
                  <a:extLst>
                    <a:ext uri="{9D8B030D-6E8A-4147-A177-3AD203B41FA5}">
                      <a16:colId xmlns:a16="http://schemas.microsoft.com/office/drawing/2014/main" val="2823516775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20955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/>
                        <a:t>Current State</a:t>
                      </a:r>
                    </a:p>
                    <a:p>
                      <a:pPr marL="0" indent="0" algn="ctr"/>
                      <a:r>
                        <a:rPr lang="en-US" sz="2400" dirty="0"/>
                        <a:t>VHA </a:t>
                      </a:r>
                      <a:r>
                        <a:rPr lang="en-US" sz="2400" dirty="0" err="1"/>
                        <a:t>VistA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/>
                        <a:t>Future State</a:t>
                      </a:r>
                    </a:p>
                    <a:p>
                      <a:pPr marL="0" indent="0" algn="ctr"/>
                      <a:r>
                        <a:rPr lang="en-US" sz="2400" dirty="0"/>
                        <a:t>Commercial-off-the-Shelf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8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Development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Facility-driven changes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Highly customized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Variability in measures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High sustainment costs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Aging technology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Once you’ve been to one VA…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Configurable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Enterprise-driven changes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Standardization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Operational efficiencies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Investment alignment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Modernized technology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Consistency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32901"/>
                  </a:ext>
                </a:extLst>
              </a:tr>
            </a:tbl>
          </a:graphicData>
        </a:graphic>
      </p:graphicFrame>
      <p:pic>
        <p:nvPicPr>
          <p:cNvPr id="20" name="Picture Placeholder 5" descr="A physician showing a patient how to use a computer tablet. ">
            <a:extLst>
              <a:ext uri="{FF2B5EF4-FFF2-40B4-BE49-F238E27FC236}">
                <a16:creationId xmlns:a16="http://schemas.microsoft.com/office/drawing/2014/main" id="{C1EAA139-5E57-4DFD-BC8B-829854595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8610600" y="1553087"/>
            <a:ext cx="3296919" cy="4468520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919888-464F-4E91-880F-30D341210C57}"/>
              </a:ext>
            </a:extLst>
          </p:cNvPr>
          <p:cNvSpPr txBox="1"/>
          <p:nvPr/>
        </p:nvSpPr>
        <p:spPr>
          <a:xfrm>
            <a:off x="498612" y="6021607"/>
            <a:ext cx="1143127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Same mission: </a:t>
            </a:r>
            <a:r>
              <a:rPr lang="en-US" dirty="0"/>
              <a:t>To care for him who shall have borne the battle and for his widow, and his orphan.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 paradigm: </a:t>
            </a:r>
            <a:r>
              <a:rPr lang="en-US" i="1" dirty="0"/>
              <a:t>Enterprise</a:t>
            </a:r>
            <a:r>
              <a:rPr lang="en-US" dirty="0"/>
              <a:t> health care practices with </a:t>
            </a:r>
            <a:r>
              <a:rPr lang="en-US" i="1" dirty="0"/>
              <a:t>modernized</a:t>
            </a:r>
            <a:r>
              <a:rPr lang="en-US" dirty="0"/>
              <a:t>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7D948-B264-914B-B959-F61945A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9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C123D1-1150-456C-87FD-67955D43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Opportunity: Standardization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72B772-C6C4-4990-A88F-4D17F27921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861" y="1854201"/>
            <a:ext cx="6725040" cy="38608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One Patient, One Record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Access to health records across VA, DoD, USCG and participating providers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Respect VA medical centers culture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Support high-quality access to care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Interoperability, Portability, Sustainability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Influence industry</a:t>
            </a:r>
          </a:p>
        </p:txBody>
      </p:sp>
      <p:pic>
        <p:nvPicPr>
          <p:cNvPr id="14" name="Picture 13" descr="A female transitioning from military outfit to civilian outfit, representing the continuum for care. ">
            <a:extLst>
              <a:ext uri="{FF2B5EF4-FFF2-40B4-BE49-F238E27FC236}">
                <a16:creationId xmlns:a16="http://schemas.microsoft.com/office/drawing/2014/main" id="{4899D83F-5FB0-4D54-976E-17B20A045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6" r="2" b="2"/>
          <a:stretch/>
        </p:blipFill>
        <p:spPr>
          <a:xfrm flipH="1">
            <a:off x="7725253" y="1758889"/>
            <a:ext cx="4456914" cy="43204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4" name="Content Placeholder 18">
            <a:extLst>
              <a:ext uri="{FF2B5EF4-FFF2-40B4-BE49-F238E27FC236}">
                <a16:creationId xmlns:a16="http://schemas.microsoft.com/office/drawing/2014/main" id="{BCDB0111-1E3A-4477-B658-EEF1B2D48168}"/>
              </a:ext>
            </a:extLst>
          </p:cNvPr>
          <p:cNvSpPr txBox="1">
            <a:spLocks/>
          </p:cNvSpPr>
          <p:nvPr/>
        </p:nvSpPr>
        <p:spPr>
          <a:xfrm>
            <a:off x="0" y="6076334"/>
            <a:ext cx="12191999" cy="78166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EHRM Vision: </a:t>
            </a:r>
            <a:r>
              <a:rPr lang="en-US" sz="1800" dirty="0">
                <a:solidFill>
                  <a:schemeClr val="bg1"/>
                </a:solidFill>
              </a:rPr>
              <a:t>Each Veteran has a comprehensive health record accessible across the Department of Veterans Affairs, the Department of Defense, U.S. Coast Guard and community care providers to enhance the quality of their health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7A704-CCAB-4AC7-BEFD-3CFFFCED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E573346A-FCA4-684E-8D18-26E8324063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EE1A-1102-4F90-BF54-A84116FA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Opportunity: IT Strategic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F761A-BDCF-40B5-9E45-F2758CA9FE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860" y="1561754"/>
            <a:ext cx="11252719" cy="47865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EHRM/OIT unified teams to improve outcomes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Cybersecurity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Service Operations Management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Transition Management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On-site Command Center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VA Central Office (DC) Go-Live Technology Cell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Integrated Deployment teams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Strategic planning and alignment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Regular leadership and executive sessions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EHRM CIO Council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Multiyear Planning</a:t>
            </a:r>
          </a:p>
        </p:txBody>
      </p:sp>
      <p:pic>
        <p:nvPicPr>
          <p:cNvPr id="30" name="Picture 29" descr="Symbol for vision-driven execution.">
            <a:extLst>
              <a:ext uri="{FF2B5EF4-FFF2-40B4-BE49-F238E27FC236}">
                <a16:creationId xmlns:a16="http://schemas.microsoft.com/office/drawing/2014/main" id="{DD642AD3-135F-48B3-AE8D-5A5BF252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329" y="2425769"/>
            <a:ext cx="979761" cy="9429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8E92DD-6F34-4EC8-A132-B92893CF8FB3}"/>
              </a:ext>
            </a:extLst>
          </p:cNvPr>
          <p:cNvSpPr txBox="1"/>
          <p:nvPr/>
        </p:nvSpPr>
        <p:spPr>
          <a:xfrm>
            <a:off x="8674576" y="3354994"/>
            <a:ext cx="161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Vision-driven Execution</a:t>
            </a:r>
          </a:p>
        </p:txBody>
      </p:sp>
      <p:pic>
        <p:nvPicPr>
          <p:cNvPr id="28" name="Picture 27" descr="Symbol for operational excellence.">
            <a:extLst>
              <a:ext uri="{FF2B5EF4-FFF2-40B4-BE49-F238E27FC236}">
                <a16:creationId xmlns:a16="http://schemas.microsoft.com/office/drawing/2014/main" id="{4E254EAF-06A2-4EA9-AF5E-963E6AFE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82" y="2411481"/>
            <a:ext cx="979761" cy="9715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026C56B-E16D-4890-A1E7-8B554607CB81}"/>
              </a:ext>
            </a:extLst>
          </p:cNvPr>
          <p:cNvSpPr txBox="1"/>
          <p:nvPr/>
        </p:nvSpPr>
        <p:spPr>
          <a:xfrm>
            <a:off x="10437029" y="3354994"/>
            <a:ext cx="161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Operational Excellence</a:t>
            </a:r>
          </a:p>
        </p:txBody>
      </p:sp>
      <p:pic>
        <p:nvPicPr>
          <p:cNvPr id="32" name="Picture 31" descr="Symbol for delightful end user experience">
            <a:extLst>
              <a:ext uri="{FF2B5EF4-FFF2-40B4-BE49-F238E27FC236}">
                <a16:creationId xmlns:a16="http://schemas.microsoft.com/office/drawing/2014/main" id="{04ADE004-EE3B-4102-917D-C7C25AF3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484" y="4226246"/>
            <a:ext cx="1009451" cy="9429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A80A7E8-452B-48BE-BF83-0441E8248398}"/>
              </a:ext>
            </a:extLst>
          </p:cNvPr>
          <p:cNvSpPr txBox="1"/>
          <p:nvPr/>
        </p:nvSpPr>
        <p:spPr>
          <a:xfrm>
            <a:off x="8803863" y="5083770"/>
            <a:ext cx="135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Delightful End User Experience</a:t>
            </a:r>
          </a:p>
        </p:txBody>
      </p:sp>
      <p:pic>
        <p:nvPicPr>
          <p:cNvPr id="34" name="Picture 33" descr="Symbol for people excellence.">
            <a:extLst>
              <a:ext uri="{FF2B5EF4-FFF2-40B4-BE49-F238E27FC236}">
                <a16:creationId xmlns:a16="http://schemas.microsoft.com/office/drawing/2014/main" id="{9478B3C5-E895-4096-B779-13FE0EFCB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988" y="4211958"/>
            <a:ext cx="1019348" cy="9715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C548EF-8A48-4DD4-BB5F-CAD898FAE34E}"/>
              </a:ext>
            </a:extLst>
          </p:cNvPr>
          <p:cNvSpPr txBox="1"/>
          <p:nvPr/>
        </p:nvSpPr>
        <p:spPr>
          <a:xfrm>
            <a:off x="10437029" y="5083770"/>
            <a:ext cx="161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People Excellence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7DB26-A7F6-4002-8BB9-7DECC5C7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3157-258B-46F1-B5A2-DA690730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32351"/>
            <a:ext cx="7016621" cy="856475"/>
          </a:xfrm>
        </p:spPr>
        <p:txBody>
          <a:bodyPr>
            <a:normAutofit/>
          </a:bodyPr>
          <a:lstStyle/>
          <a:p>
            <a:r>
              <a:rPr lang="en-US" dirty="0"/>
              <a:t>Opportunity: Road to 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2350-4C22-4E55-AF0F-6CF16E1B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201"/>
            <a:ext cx="2743200" cy="365125"/>
          </a:xfrm>
        </p:spPr>
        <p:txBody>
          <a:bodyPr/>
          <a:lstStyle/>
          <a:p>
            <a:fld id="{6B16CC60-0A6D-B044-9C01-0B5E972F344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5BAFA6-593F-4C8F-8A8E-8F8F7EA9B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250" y="1943100"/>
            <a:ext cx="5556560" cy="4394200"/>
            <a:chOff x="862585" y="2663708"/>
            <a:chExt cx="7631344" cy="47518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3BF6F6-0177-4AF4-BFD0-C1C3508B9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62585" y="2663708"/>
              <a:ext cx="7631344" cy="1028478"/>
            </a:xfrm>
            <a:prstGeom prst="rect">
              <a:avLst/>
            </a:prstGeom>
            <a:solidFill>
              <a:srgbClr val="18A0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6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400" b="1" kern="0">
                  <a:cs typeface="Arial" panose="020B0604020202020204" pitchFamily="34" charset="0"/>
                </a:rPr>
                <a:t>Stage 1: Interoperability within VA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63648F-E79E-4351-81B5-BCAEFB54C24C}"/>
                </a:ext>
              </a:extLst>
            </p:cNvPr>
            <p:cNvSpPr/>
            <p:nvPr/>
          </p:nvSpPr>
          <p:spPr>
            <a:xfrm>
              <a:off x="862585" y="3904832"/>
              <a:ext cx="7631344" cy="1028478"/>
            </a:xfrm>
            <a:prstGeom prst="rect">
              <a:avLst/>
            </a:prstGeom>
            <a:solidFill>
              <a:srgbClr val="0476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6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400" b="1" kern="0">
                  <a:solidFill>
                    <a:prstClr val="white"/>
                  </a:solidFill>
                  <a:cs typeface="Arial" panose="020B0604020202020204" pitchFamily="34" charset="0"/>
                </a:rPr>
                <a:t> Stage 2: Interoperability with DOD </a:t>
              </a:r>
              <a:br>
                <a:rPr lang="en-US" sz="2400" b="1" kern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US" sz="2400" b="1" kern="0">
                  <a:solidFill>
                    <a:prstClr val="white"/>
                  </a:solidFill>
                  <a:cs typeface="Arial" panose="020B0604020202020204" pitchFamily="34" charset="0"/>
                </a:rPr>
                <a:t>and U.S. Coast Guard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0EC7EA-F755-4F6E-9630-6484560A803E}"/>
                </a:ext>
              </a:extLst>
            </p:cNvPr>
            <p:cNvSpPr/>
            <p:nvPr/>
          </p:nvSpPr>
          <p:spPr>
            <a:xfrm>
              <a:off x="862585" y="5145957"/>
              <a:ext cx="7631344" cy="1028478"/>
            </a:xfrm>
            <a:prstGeom prst="rect">
              <a:avLst/>
            </a:prstGeom>
            <a:solidFill>
              <a:srgbClr val="124A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6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400" b="1" kern="0">
                  <a:solidFill>
                    <a:prstClr val="white"/>
                  </a:solidFill>
                  <a:cs typeface="Arial" panose="020B0604020202020204" pitchFamily="34" charset="0"/>
                </a:rPr>
                <a:t> Stage 3: Interoperability with Participating Community Care Providers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A58D42-0317-49BB-BCAE-BA8358B56F10}"/>
                </a:ext>
              </a:extLst>
            </p:cNvPr>
            <p:cNvSpPr/>
            <p:nvPr/>
          </p:nvSpPr>
          <p:spPr>
            <a:xfrm>
              <a:off x="862585" y="6387079"/>
              <a:ext cx="7631344" cy="1028478"/>
            </a:xfrm>
            <a:prstGeom prst="rect">
              <a:avLst/>
            </a:prstGeom>
            <a:solidFill>
              <a:srgbClr val="1829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6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67579">
                <a:defRPr/>
              </a:pPr>
              <a:r>
                <a:rPr lang="en-US" sz="2400" b="1" kern="0">
                  <a:solidFill>
                    <a:prstClr val="white"/>
                  </a:solidFill>
                  <a:cs typeface="Arial" panose="020B0604020202020204" pitchFamily="34" charset="0"/>
                </a:rPr>
                <a:t>Stage 4: National Interoperability</a:t>
              </a:r>
            </a:p>
          </p:txBody>
        </p:sp>
      </p:grpSp>
      <p:pic>
        <p:nvPicPr>
          <p:cNvPr id="10" name="Picture 9" descr="Chart of concentric circles. Labels from center to outer circle: VA, DOD and U.S. Coast Guard, Participating community care providers, All providers nationwide. ">
            <a:extLst>
              <a:ext uri="{FF2B5EF4-FFF2-40B4-BE49-F238E27FC236}">
                <a16:creationId xmlns:a16="http://schemas.microsoft.com/office/drawing/2014/main" id="{7D26028F-20E2-4B83-8AC6-C3BFEA4E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60" y="1631661"/>
            <a:ext cx="5092390" cy="49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9257"/>
      </p:ext>
    </p:extLst>
  </p:cSld>
  <p:clrMapOvr>
    <a:masterClrMapping/>
  </p:clrMapOvr>
</p:sld>
</file>

<file path=ppt/theme/theme1.xml><?xml version="1.0" encoding="utf-8"?>
<a:theme xmlns:a="http://schemas.openxmlformats.org/drawingml/2006/main" name="OI&amp;T Division PPT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B3BF8226F7D4A8C4D0D11DBDC0844" ma:contentTypeVersion="15" ma:contentTypeDescription="Create a new document." ma:contentTypeScope="" ma:versionID="e7153d2dd1b95d94eae7f35e3d0e3c69">
  <xsd:schema xmlns:xsd="http://www.w3.org/2001/XMLSchema" xmlns:xs="http://www.w3.org/2001/XMLSchema" xmlns:p="http://schemas.microsoft.com/office/2006/metadata/properties" xmlns:ns1="http://schemas.microsoft.com/sharepoint/v3" xmlns:ns2="14c8ce7b-d2df-469d-b2c3-96f4c56193cb" xmlns:ns3="ddde8ed0-7542-47ea-a329-519d11244428" targetNamespace="http://schemas.microsoft.com/office/2006/metadata/properties" ma:root="true" ma:fieldsID="58c11aca1baa0ddb855c8cd3c0476944" ns1:_="" ns2:_="" ns3:_="">
    <xsd:import namespace="http://schemas.microsoft.com/sharepoint/v3"/>
    <xsd:import namespace="14c8ce7b-d2df-469d-b2c3-96f4c56193cb"/>
    <xsd:import namespace="ddde8ed0-7542-47ea-a329-519d112444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8ce7b-d2df-469d-b2c3-96f4c56193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e8ed0-7542-47ea-a329-519d11244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2B92B9-7898-48F9-8B09-DD5F50CFD4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47703-9953-4FA2-A9A3-D4A07B3F9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c8ce7b-d2df-469d-b2c3-96f4c56193cb"/>
    <ds:schemaRef ds:uri="ddde8ed0-7542-47ea-a329-519d11244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3DE82B-1984-4CD6-95E3-B7289777E615}">
  <ds:schemaRefs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2006/documentManagement/types"/>
    <ds:schemaRef ds:uri="14c8ce7b-d2df-469d-b2c3-96f4c56193cb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dde8ed0-7542-47ea-a329-519d112444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5546</TotalTime>
  <Words>725</Words>
  <Application>Microsoft Office PowerPoint</Application>
  <PresentationFormat>Widescreen</PresentationFormat>
  <Paragraphs>132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OI&amp;T Division PPT Layout</vt:lpstr>
      <vt:lpstr>VA Electronic Health Record Modernization   Opportunities and Challenges</vt:lpstr>
      <vt:lpstr>Agenda</vt:lpstr>
      <vt:lpstr>Benefits of the New EHR: Why Now?</vt:lpstr>
      <vt:lpstr>Benefits of the New EHR: Impact</vt:lpstr>
      <vt:lpstr>Challenge: Mindset Changes</vt:lpstr>
      <vt:lpstr>Challenge: Understanding the Benefits</vt:lpstr>
      <vt:lpstr>Opportunity: Standardization</vt:lpstr>
      <vt:lpstr>Opportunity: IT Strategic Alignment</vt:lpstr>
      <vt:lpstr>Opportunity: Road to Interoperability</vt:lpstr>
      <vt:lpstr>Collaboration: How can industry help?</vt:lpstr>
      <vt:lpstr>Websites of Interest</vt:lpstr>
      <vt:lpstr>THANK YOU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OIT PowerPoint Widescreen Presentation</dc:title>
  <dc:subject/>
  <dc:creator>U.S. Department of Veterans Affairs, Office of Information and Technology</dc:creator>
  <cp:keywords>PPT, OIT, presentation, Office of Information and Technology</cp:keywords>
  <dc:description>OIT20180620</dc:description>
  <cp:lastModifiedBy>Sterling, Gwin J.</cp:lastModifiedBy>
  <cp:revision>328</cp:revision>
  <cp:lastPrinted>2017-03-28T14:15:43Z</cp:lastPrinted>
  <dcterms:created xsi:type="dcterms:W3CDTF">2017-03-15T17:05:18Z</dcterms:created>
  <dcterms:modified xsi:type="dcterms:W3CDTF">2022-05-31T18:34:20Z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0x010100F36B3BF8226F7D4A8C4D0D11DBDC0844</vt:lpwstr>
  </property>
</Properties>
</file>