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2"/>
  </p:notesMasterIdLst>
  <p:sldIdLst>
    <p:sldId id="304" r:id="rId3"/>
    <p:sldId id="316" r:id="rId4"/>
    <p:sldId id="463" r:id="rId5"/>
    <p:sldId id="298" r:id="rId6"/>
    <p:sldId id="384" r:id="rId7"/>
    <p:sldId id="426" r:id="rId8"/>
    <p:sldId id="468" r:id="rId9"/>
    <p:sldId id="469" r:id="rId10"/>
    <p:sldId id="308" r:id="rId11"/>
  </p:sldIdLst>
  <p:sldSz cx="12192000" cy="6858000"/>
  <p:notesSz cx="6954838"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on, Bradley C CTR DISA JSP (USA)" initials="JBCCDJ(" lastIdx="9" clrIdx="0">
    <p:extLst>
      <p:ext uri="{19B8F6BF-5375-455C-9EA6-DF929625EA0E}">
        <p15:presenceInfo xmlns:p15="http://schemas.microsoft.com/office/powerpoint/2012/main" userId="Johnson, Bradley C CTR DISA JSP (USA)" providerId="None"/>
      </p:ext>
    </p:extLst>
  </p:cmAuthor>
  <p:cmAuthor id="2" name="Cassell, Joel W CIV DISA JSP (USA)" initials="CJWCDJ(" lastIdx="1" clrIdx="1">
    <p:extLst>
      <p:ext uri="{19B8F6BF-5375-455C-9EA6-DF929625EA0E}">
        <p15:presenceInfo xmlns:p15="http://schemas.microsoft.com/office/powerpoint/2012/main" userId="S-1-5-21-412667653-668731278-4213794525-9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ABAB"/>
    <a:srgbClr val="CBDFF1"/>
    <a:srgbClr val="1A1448"/>
    <a:srgbClr val="3F8937"/>
    <a:srgbClr val="4F2270"/>
    <a:srgbClr val="BDD7EE"/>
    <a:srgbClr val="FFFFFF"/>
    <a:srgbClr val="421766"/>
    <a:srgbClr val="C5E0B4"/>
    <a:srgbClr val="FBE5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76" autoAdjust="0"/>
    <p:restoredTop sz="96247" autoAdjust="0"/>
  </p:normalViewPr>
  <p:slideViewPr>
    <p:cSldViewPr snapToGrid="0">
      <p:cViewPr varScale="1">
        <p:scale>
          <a:sx n="103" d="100"/>
          <a:sy n="103" d="100"/>
        </p:scale>
        <p:origin x="990" y="96"/>
      </p:cViewPr>
      <p:guideLst/>
    </p:cSldViewPr>
  </p:slideViewPr>
  <p:notesTextViewPr>
    <p:cViewPr>
      <p:scale>
        <a:sx n="1" d="1"/>
        <a:sy n="1" d="1"/>
      </p:scale>
      <p:origin x="0" y="0"/>
    </p:cViewPr>
  </p:notesTextViewPr>
  <p:sorterViewPr>
    <p:cViewPr varScale="1">
      <p:scale>
        <a:sx n="100" d="100"/>
        <a:sy n="100" d="100"/>
      </p:scale>
      <p:origin x="0" y="-8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1" i="0" u="none" strike="noStrike" kern="1200" baseline="0">
                <a:solidFill>
                  <a:schemeClr val="tx1"/>
                </a:solidFill>
                <a:latin typeface="Arial" panose="020B0604020202020204" pitchFamily="34" charset="0"/>
                <a:ea typeface="+mn-ea"/>
                <a:cs typeface="Arial" panose="020B0604020202020204" pitchFamily="34" charset="0"/>
              </a:defRPr>
            </a:pPr>
            <a:r>
              <a:rPr lang="en-US" sz="900" dirty="0">
                <a:solidFill>
                  <a:schemeClr val="tx1"/>
                </a:solidFill>
              </a:rPr>
              <a:t>JSP Onboarding Growth</a:t>
            </a:r>
          </a:p>
        </c:rich>
      </c:tx>
      <c:overlay val="0"/>
      <c:spPr>
        <a:noFill/>
        <a:ln>
          <a:noFill/>
        </a:ln>
        <a:effectLst/>
      </c:spPr>
      <c:txPr>
        <a:bodyPr rot="0" spcFirstLastPara="1" vertOverflow="ellipsis" vert="horz" wrap="square" anchor="ctr" anchorCtr="1"/>
        <a:lstStyle/>
        <a:p>
          <a:pPr>
            <a:defRPr sz="96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Sheet1!$C$1</c:f>
              <c:strCache>
                <c:ptCount val="1"/>
                <c:pt idx="0">
                  <c:v>Onboarded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numFmt formatCode="#,##0" sourceLinked="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Sheet1!$A$2:$B$11</c:f>
              <c:multiLvlStrCache>
                <c:ptCount val="10"/>
                <c:lvl>
                  <c:pt idx="0">
                    <c:v>EITSD &amp; ITA 
Consolidation
(Baseline)</c:v>
                  </c:pt>
                  <c:pt idx="1">
                    <c:v>DSCA</c:v>
                  </c:pt>
                  <c:pt idx="3">
                    <c:v>Joint Staff &amp; 
Hampton 
Roads</c:v>
                  </c:pt>
                  <c:pt idx="4">
                    <c:v>DTSA</c:v>
                  </c:pt>
                  <c:pt idx="5">
                    <c:v>HQDA</c:v>
                  </c:pt>
                  <c:pt idx="6">
                    <c:v>DHRA</c:v>
                  </c:pt>
                  <c:pt idx="7">
                    <c:v>PFPA</c:v>
                  </c:pt>
                  <c:pt idx="8">
                    <c:v>NGB</c:v>
                  </c:pt>
                  <c:pt idx="9">
                    <c:v>BCTF</c:v>
                  </c:pt>
                </c:lvl>
                <c:lvl>
                  <c:pt idx="0">
                    <c:v>2015</c:v>
                  </c:pt>
                  <c:pt idx="1">
                    <c:v>2015</c:v>
                  </c:pt>
                  <c:pt idx="2">
                    <c:v>2016</c:v>
                  </c:pt>
                  <c:pt idx="3">
                    <c:v>2017</c:v>
                  </c:pt>
                  <c:pt idx="4">
                    <c:v>2017</c:v>
                  </c:pt>
                  <c:pt idx="5">
                    <c:v>2017</c:v>
                  </c:pt>
                  <c:pt idx="6">
                    <c:v>2018</c:v>
                  </c:pt>
                  <c:pt idx="7">
                    <c:v>2018</c:v>
                  </c:pt>
                  <c:pt idx="8">
                    <c:v>2019</c:v>
                  </c:pt>
                  <c:pt idx="9">
                    <c:v>2017-2020</c:v>
                  </c:pt>
                </c:lvl>
              </c:multiLvlStrCache>
            </c:multiLvlStrRef>
          </c:cat>
          <c:val>
            <c:numRef>
              <c:f>Sheet1!$C$2:$C$11</c:f>
              <c:numCache>
                <c:formatCode>General</c:formatCode>
                <c:ptCount val="10"/>
                <c:pt idx="0">
                  <c:v>20000</c:v>
                </c:pt>
                <c:pt idx="1">
                  <c:v>340</c:v>
                </c:pt>
                <c:pt idx="2">
                  <c:v>0</c:v>
                </c:pt>
                <c:pt idx="3">
                  <c:v>5500</c:v>
                </c:pt>
                <c:pt idx="4">
                  <c:v>200</c:v>
                </c:pt>
                <c:pt idx="5">
                  <c:v>13000</c:v>
                </c:pt>
                <c:pt idx="6">
                  <c:v>612</c:v>
                </c:pt>
                <c:pt idx="7">
                  <c:v>1300</c:v>
                </c:pt>
                <c:pt idx="8">
                  <c:v>49</c:v>
                </c:pt>
                <c:pt idx="9">
                  <c:v>901</c:v>
                </c:pt>
              </c:numCache>
            </c:numRef>
          </c:val>
          <c:extLst>
            <c:ext xmlns:c16="http://schemas.microsoft.com/office/drawing/2014/chart" uri="{C3380CC4-5D6E-409C-BE32-E72D297353CC}">
              <c16:uniqueId val="{00000000-02D2-428A-8A62-C728669DAE05}"/>
            </c:ext>
          </c:extLst>
        </c:ser>
        <c:dLbls>
          <c:showLegendKey val="0"/>
          <c:showVal val="1"/>
          <c:showCatName val="0"/>
          <c:showSerName val="0"/>
          <c:showPercent val="0"/>
          <c:showBubbleSize val="0"/>
        </c:dLbls>
        <c:gapWidth val="75"/>
        <c:axId val="504402624"/>
        <c:axId val="504409184"/>
      </c:barChart>
      <c:lineChart>
        <c:grouping val="standard"/>
        <c:varyColors val="0"/>
        <c:ser>
          <c:idx val="1"/>
          <c:order val="1"/>
          <c:tx>
            <c:strRef>
              <c:f>Sheet1!$D$1</c:f>
              <c:strCache>
                <c:ptCount val="1"/>
                <c:pt idx="0">
                  <c:v>Total Users</c:v>
                </c:pt>
              </c:strCache>
            </c:strRef>
          </c:tx>
          <c:spPr>
            <a:ln w="25400" cap="sq">
              <a:solidFill>
                <a:srgbClr val="4C7C2C"/>
              </a:solidFill>
              <a:round/>
              <a:headEnd type="none"/>
            </a:ln>
            <a:effectLst/>
          </c:spPr>
          <c:marker>
            <c:symbol val="square"/>
            <c:size val="5"/>
            <c:spPr>
              <a:solidFill>
                <a:schemeClr val="tx1"/>
              </a:solidFill>
              <a:ln w="12700">
                <a:noFill/>
                <a:round/>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1-02D2-428A-8A62-C728669DAE05}"/>
                </c:ext>
              </c:extLst>
            </c:dLbl>
            <c:dLbl>
              <c:idx val="4"/>
              <c:layout>
                <c:manualLayout>
                  <c:x val="-4.7045667065754707E-2"/>
                  <c:y val="-6.24745377000178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2D2-428A-8A62-C728669DAE05}"/>
                </c:ext>
              </c:extLst>
            </c:dLbl>
            <c:numFmt formatCode="#,##0" sourceLinked="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Sheet1!$A$2:$B$11</c:f>
              <c:multiLvlStrCache>
                <c:ptCount val="10"/>
                <c:lvl>
                  <c:pt idx="0">
                    <c:v>EITSD &amp; ITA 
Consolidation
(Baseline)</c:v>
                  </c:pt>
                  <c:pt idx="1">
                    <c:v>DSCA</c:v>
                  </c:pt>
                  <c:pt idx="3">
                    <c:v>Joint Staff &amp; 
Hampton 
Roads</c:v>
                  </c:pt>
                  <c:pt idx="4">
                    <c:v>DTSA</c:v>
                  </c:pt>
                  <c:pt idx="5">
                    <c:v>HQDA</c:v>
                  </c:pt>
                  <c:pt idx="6">
                    <c:v>DHRA</c:v>
                  </c:pt>
                  <c:pt idx="7">
                    <c:v>PFPA</c:v>
                  </c:pt>
                  <c:pt idx="8">
                    <c:v>NGB</c:v>
                  </c:pt>
                  <c:pt idx="9">
                    <c:v>BCTF</c:v>
                  </c:pt>
                </c:lvl>
                <c:lvl>
                  <c:pt idx="0">
                    <c:v>2015</c:v>
                  </c:pt>
                  <c:pt idx="1">
                    <c:v>2015</c:v>
                  </c:pt>
                  <c:pt idx="2">
                    <c:v>2016</c:v>
                  </c:pt>
                  <c:pt idx="3">
                    <c:v>2017</c:v>
                  </c:pt>
                  <c:pt idx="4">
                    <c:v>2017</c:v>
                  </c:pt>
                  <c:pt idx="5">
                    <c:v>2017</c:v>
                  </c:pt>
                  <c:pt idx="6">
                    <c:v>2018</c:v>
                  </c:pt>
                  <c:pt idx="7">
                    <c:v>2018</c:v>
                  </c:pt>
                  <c:pt idx="8">
                    <c:v>2019</c:v>
                  </c:pt>
                  <c:pt idx="9">
                    <c:v>2017-2020</c:v>
                  </c:pt>
                </c:lvl>
              </c:multiLvlStrCache>
            </c:multiLvlStrRef>
          </c:cat>
          <c:val>
            <c:numRef>
              <c:f>Sheet1!$D$2:$D$11</c:f>
              <c:numCache>
                <c:formatCode>General</c:formatCode>
                <c:ptCount val="10"/>
                <c:pt idx="0">
                  <c:v>20000</c:v>
                </c:pt>
                <c:pt idx="1">
                  <c:v>20340</c:v>
                </c:pt>
                <c:pt idx="2">
                  <c:v>20340</c:v>
                </c:pt>
                <c:pt idx="3">
                  <c:v>25840</c:v>
                </c:pt>
                <c:pt idx="4">
                  <c:v>26040</c:v>
                </c:pt>
                <c:pt idx="5">
                  <c:v>39040</c:v>
                </c:pt>
                <c:pt idx="6">
                  <c:v>39652</c:v>
                </c:pt>
                <c:pt idx="7">
                  <c:v>40952</c:v>
                </c:pt>
                <c:pt idx="8">
                  <c:v>41001</c:v>
                </c:pt>
                <c:pt idx="9">
                  <c:v>41902</c:v>
                </c:pt>
              </c:numCache>
            </c:numRef>
          </c:val>
          <c:smooth val="0"/>
          <c:extLst>
            <c:ext xmlns:c16="http://schemas.microsoft.com/office/drawing/2014/chart" uri="{C3380CC4-5D6E-409C-BE32-E72D297353CC}">
              <c16:uniqueId val="{00000002-02D2-428A-8A62-C728669DAE05}"/>
            </c:ext>
          </c:extLst>
        </c:ser>
        <c:dLbls>
          <c:showLegendKey val="0"/>
          <c:showVal val="1"/>
          <c:showCatName val="0"/>
          <c:showSerName val="0"/>
          <c:showPercent val="0"/>
          <c:showBubbleSize val="0"/>
        </c:dLbls>
        <c:marker val="1"/>
        <c:smooth val="0"/>
        <c:axId val="504402624"/>
        <c:axId val="504409184"/>
      </c:lineChart>
      <c:catAx>
        <c:axId val="50440262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0" spcFirstLastPara="1" vertOverflow="ellipsis"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04409184"/>
        <c:crosses val="autoZero"/>
        <c:auto val="1"/>
        <c:lblAlgn val="ctr"/>
        <c:lblOffset val="100"/>
        <c:noMultiLvlLbl val="0"/>
      </c:catAx>
      <c:valAx>
        <c:axId val="504409184"/>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04402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8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408"/>
          </a:xfrm>
          <a:prstGeom prst="rect">
            <a:avLst/>
          </a:prstGeom>
        </p:spPr>
        <p:txBody>
          <a:bodyPr vert="horz" lIns="92519" tIns="46259" rIns="92519" bIns="46259" rtlCol="0"/>
          <a:lstStyle>
            <a:lvl1pPr algn="l">
              <a:defRPr sz="1200"/>
            </a:lvl1pPr>
          </a:lstStyle>
          <a:p>
            <a:endParaRPr lang="en-US"/>
          </a:p>
        </p:txBody>
      </p:sp>
      <p:sp>
        <p:nvSpPr>
          <p:cNvPr id="3" name="Date Placeholder 2"/>
          <p:cNvSpPr>
            <a:spLocks noGrp="1"/>
          </p:cNvSpPr>
          <p:nvPr>
            <p:ph type="dt" idx="1"/>
          </p:nvPr>
        </p:nvSpPr>
        <p:spPr>
          <a:xfrm>
            <a:off x="3939466" y="0"/>
            <a:ext cx="3013763" cy="463408"/>
          </a:xfrm>
          <a:prstGeom prst="rect">
            <a:avLst/>
          </a:prstGeom>
        </p:spPr>
        <p:txBody>
          <a:bodyPr vert="horz" lIns="92519" tIns="46259" rIns="92519" bIns="46259" rtlCol="0"/>
          <a:lstStyle>
            <a:lvl1pPr algn="r">
              <a:defRPr sz="1200"/>
            </a:lvl1pPr>
          </a:lstStyle>
          <a:p>
            <a:fld id="{902DF831-49F5-4693-8E39-DCA0E7F7C2F6}" type="datetimeFigureOut">
              <a:rPr lang="en-US" smtClean="0"/>
              <a:t>6/1/2022</a:t>
            </a:fld>
            <a:endParaRPr lang="en-US"/>
          </a:p>
        </p:txBody>
      </p:sp>
      <p:sp>
        <p:nvSpPr>
          <p:cNvPr id="4" name="Slide Image Placeholder 3"/>
          <p:cNvSpPr>
            <a:spLocks noGrp="1" noRot="1" noChangeAspect="1"/>
          </p:cNvSpPr>
          <p:nvPr>
            <p:ph type="sldImg" idx="2"/>
          </p:nvPr>
        </p:nvSpPr>
        <p:spPr>
          <a:xfrm>
            <a:off x="706438" y="1154113"/>
            <a:ext cx="5541962" cy="3117850"/>
          </a:xfrm>
          <a:prstGeom prst="rect">
            <a:avLst/>
          </a:prstGeom>
          <a:noFill/>
          <a:ln w="12700">
            <a:solidFill>
              <a:prstClr val="black"/>
            </a:solidFill>
          </a:ln>
        </p:spPr>
        <p:txBody>
          <a:bodyPr vert="horz" lIns="92519" tIns="46259" rIns="92519" bIns="46259" rtlCol="0" anchor="ctr"/>
          <a:lstStyle/>
          <a:p>
            <a:endParaRPr lang="en-US"/>
          </a:p>
        </p:txBody>
      </p:sp>
      <p:sp>
        <p:nvSpPr>
          <p:cNvPr id="5" name="Notes Placeholder 4"/>
          <p:cNvSpPr>
            <a:spLocks noGrp="1"/>
          </p:cNvSpPr>
          <p:nvPr>
            <p:ph type="body" sz="quarter" idx="3"/>
          </p:nvPr>
        </p:nvSpPr>
        <p:spPr>
          <a:xfrm>
            <a:off x="695484" y="4444861"/>
            <a:ext cx="5563870" cy="3636705"/>
          </a:xfrm>
          <a:prstGeom prst="rect">
            <a:avLst/>
          </a:prstGeom>
        </p:spPr>
        <p:txBody>
          <a:bodyPr vert="horz" lIns="92519" tIns="46259" rIns="92519" bIns="4625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3763" cy="463407"/>
          </a:xfrm>
          <a:prstGeom prst="rect">
            <a:avLst/>
          </a:prstGeom>
        </p:spPr>
        <p:txBody>
          <a:bodyPr vert="horz" lIns="92519" tIns="46259" rIns="92519" bIns="46259"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2669"/>
            <a:ext cx="3013763" cy="463407"/>
          </a:xfrm>
          <a:prstGeom prst="rect">
            <a:avLst/>
          </a:prstGeom>
        </p:spPr>
        <p:txBody>
          <a:bodyPr vert="horz" lIns="92519" tIns="46259" rIns="92519" bIns="46259" rtlCol="0" anchor="b"/>
          <a:lstStyle>
            <a:lvl1pPr algn="r">
              <a:defRPr sz="1200"/>
            </a:lvl1pPr>
          </a:lstStyle>
          <a:p>
            <a:fld id="{072103B2-EA40-4EEC-9193-60B34A0861AA}" type="slidenum">
              <a:rPr lang="en-US" smtClean="0"/>
              <a:t>‹#›</a:t>
            </a:fld>
            <a:endParaRPr lang="en-US"/>
          </a:p>
        </p:txBody>
      </p:sp>
    </p:spTree>
    <p:extLst>
      <p:ext uri="{BB962C8B-B14F-4D97-AF65-F5344CB8AC3E}">
        <p14:creationId xmlns:p14="http://schemas.microsoft.com/office/powerpoint/2010/main" val="4205356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44496">
                    <a:lumMod val="75000"/>
                  </a:srgbClr>
                </a:solidFill>
                <a:latin typeface="Franklin Gothic Medium Cond" panose="020B0606030402020204" pitchFamily="34" charset="0"/>
              </a:rPr>
              <a:t>Supporting over 55,000 customers and 75,000 assets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44496">
                    <a:lumMod val="75000"/>
                  </a:srgbClr>
                </a:solidFill>
                <a:latin typeface="Franklin Gothic Medium Cond" panose="020B0606030402020204" pitchFamily="34" charset="0"/>
              </a:rPr>
              <a:t>Providing 100+ IT services to DoD HQ</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44496">
                    <a:lumMod val="75000"/>
                  </a:srgbClr>
                </a:solidFill>
                <a:latin typeface="Franklin Gothic Medium Cond" panose="020B0606030402020204" pitchFamily="34" charset="0"/>
              </a:rPr>
              <a:t>Maintaining 221 mission apps and 9.5 PBs of data storage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44496">
                    <a:lumMod val="75000"/>
                  </a:srgbClr>
                </a:solidFill>
                <a:latin typeface="Franklin Gothic Medium Cond" panose="020B0606030402020204" pitchFamily="34" charset="0"/>
              </a:rPr>
              <a:t>Optimizing over  $1B in           IT infrastructure</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44496">
                    <a:lumMod val="75000"/>
                  </a:srgbClr>
                </a:solidFill>
                <a:latin typeface="Franklin Gothic Medium Cond" panose="020B0606030402020204" pitchFamily="34" charset="0"/>
              </a:rPr>
              <a:t>Migrating core IT services                     to the cloud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44496">
                    <a:lumMod val="75000"/>
                  </a:srgbClr>
                </a:solidFill>
                <a:latin typeface="Franklin Gothic Medium Cond" panose="020B0606030402020204" pitchFamily="34" charset="0"/>
              </a:rPr>
              <a:t>Returning $415M in savings to the Department FY17-22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544496">
                  <a:lumMod val="75000"/>
                </a:srgbClr>
              </a:solidFill>
              <a:latin typeface="Franklin Gothic Medium Cond" panose="020B06060304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44496">
                    <a:lumMod val="75000"/>
                  </a:srgbClr>
                </a:solidFill>
                <a:latin typeface="Franklin Gothic Medium Cond" panose="020B0606030402020204" pitchFamily="34" charset="0"/>
              </a:rPr>
              <a:t>Defending against thousands of potential threats each minute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44496">
                    <a:lumMod val="75000"/>
                  </a:srgbClr>
                </a:solidFill>
                <a:latin typeface="Franklin Gothic Medium Cond" panose="020B0606030402020204" pitchFamily="34" charset="0"/>
              </a:rPr>
              <a:t>Monitoring over 35,000 security controls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544496">
                    <a:lumMod val="75000"/>
                  </a:srgbClr>
                </a:solidFill>
                <a:latin typeface="Franklin Gothic Medium Cond" panose="020B0606030402020204" pitchFamily="34" charset="0"/>
              </a:rPr>
              <a:t>Resolving several hundred security incidents each month</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Everything we do here at JSP is in direct alignment with the National Defense Strategy at large. Our support is broken down into three primary objectives – Operate, Defend, and Innovate. </a:t>
            </a:r>
          </a:p>
          <a:p>
            <a:pPr lvl="0"/>
            <a:r>
              <a:rPr lang="en-US" sz="1200" kern="1200" dirty="0">
                <a:solidFill>
                  <a:schemeClr val="tx1"/>
                </a:solidFill>
                <a:effectLst/>
                <a:latin typeface="+mn-lt"/>
                <a:ea typeface="+mn-ea"/>
                <a:cs typeface="+mn-cs"/>
              </a:rPr>
              <a:t>To</a:t>
            </a:r>
            <a:r>
              <a:rPr lang="en-US" sz="1200" b="1" kern="1200" dirty="0">
                <a:solidFill>
                  <a:schemeClr val="tx1"/>
                </a:solidFill>
                <a:effectLst/>
                <a:latin typeface="+mn-lt"/>
                <a:ea typeface="+mn-ea"/>
                <a:cs typeface="+mn-cs"/>
              </a:rPr>
              <a:t> Operate</a:t>
            </a:r>
            <a:r>
              <a:rPr lang="en-US" sz="1200" kern="1200" dirty="0">
                <a:solidFill>
                  <a:schemeClr val="tx1"/>
                </a:solidFill>
                <a:effectLst/>
                <a:latin typeface="+mn-lt"/>
                <a:ea typeface="+mn-ea"/>
                <a:cs typeface="+mn-cs"/>
              </a:rPr>
              <a:t> – we support more than 55,000 customers and 75,000 assets, and that number is growing along with our support of IT and storage services and unique mission applications. </a:t>
            </a:r>
            <a:endParaRPr lang="en-US" dirty="0">
              <a:effectLst/>
            </a:endParaRPr>
          </a:p>
          <a:p>
            <a:pPr lvl="0"/>
            <a:r>
              <a:rPr lang="en-US" sz="1200" kern="1200" dirty="0">
                <a:solidFill>
                  <a:schemeClr val="tx1"/>
                </a:solidFill>
                <a:effectLst/>
                <a:latin typeface="+mn-lt"/>
                <a:ea typeface="+mn-ea"/>
                <a:cs typeface="+mn-cs"/>
              </a:rPr>
              <a:t>9.5PBs of Data Storage.  To provide you a clearer picture, Netflix entire Global Library is 66PBs worth of data.  </a:t>
            </a:r>
            <a:endParaRPr lang="en-US" dirty="0">
              <a:effectLst/>
            </a:endParaRPr>
          </a:p>
          <a:p>
            <a:pPr lvl="0"/>
            <a:r>
              <a:rPr lang="en-US" sz="1200" kern="1200" dirty="0">
                <a:solidFill>
                  <a:schemeClr val="tx1"/>
                </a:solidFill>
                <a:effectLst/>
                <a:latin typeface="+mn-lt"/>
                <a:ea typeface="+mn-ea"/>
                <a:cs typeface="+mn-cs"/>
              </a:rPr>
              <a:t>To </a:t>
            </a:r>
            <a:r>
              <a:rPr lang="en-US" sz="1200" b="1" kern="1200" dirty="0">
                <a:solidFill>
                  <a:schemeClr val="tx1"/>
                </a:solidFill>
                <a:effectLst/>
                <a:latin typeface="+mn-lt"/>
                <a:ea typeface="+mn-ea"/>
                <a:cs typeface="+mn-cs"/>
              </a:rPr>
              <a:t>Defend</a:t>
            </a:r>
            <a:r>
              <a:rPr lang="en-US" sz="1200" kern="1200" dirty="0">
                <a:solidFill>
                  <a:schemeClr val="tx1"/>
                </a:solidFill>
                <a:effectLst/>
                <a:latin typeface="+mn-lt"/>
                <a:ea typeface="+mn-ea"/>
                <a:cs typeface="+mn-cs"/>
              </a:rPr>
              <a:t> – we defend the network against thousands of threats both foreign and domestic </a:t>
            </a:r>
            <a:r>
              <a:rPr lang="en-US" sz="1200" i="1" kern="1200" dirty="0">
                <a:solidFill>
                  <a:schemeClr val="tx1"/>
                </a:solidFill>
                <a:effectLst/>
                <a:latin typeface="+mn-lt"/>
                <a:ea typeface="+mn-ea"/>
                <a:cs typeface="+mn-cs"/>
              </a:rPr>
              <a:t>every second</a:t>
            </a:r>
            <a:r>
              <a:rPr lang="en-US" sz="1200" kern="1200" dirty="0">
                <a:solidFill>
                  <a:schemeClr val="tx1"/>
                </a:solidFill>
                <a:effectLst/>
                <a:latin typeface="+mn-lt"/>
                <a:ea typeface="+mn-ea"/>
                <a:cs typeface="+mn-cs"/>
              </a:rPr>
              <a:t>, including attacks from within our own Department.  DoD network is attacked more than any other network in the world.  The Pentagon is the primary target for hackers globally both rogue and state sponsored</a:t>
            </a:r>
            <a:endParaRPr lang="en-US" dirty="0">
              <a:effectLst/>
            </a:endParaRPr>
          </a:p>
          <a:p>
            <a:pPr lvl="0"/>
            <a:r>
              <a:rPr lang="en-US" sz="1200" kern="1200" dirty="0">
                <a:solidFill>
                  <a:schemeClr val="tx1"/>
                </a:solidFill>
                <a:effectLst/>
                <a:latin typeface="+mn-lt"/>
                <a:ea typeface="+mn-ea"/>
                <a:cs typeface="+mn-cs"/>
              </a:rPr>
              <a:t>To </a:t>
            </a:r>
            <a:r>
              <a:rPr lang="en-US" sz="1200" b="1" kern="1200" dirty="0">
                <a:solidFill>
                  <a:schemeClr val="tx1"/>
                </a:solidFill>
                <a:effectLst/>
                <a:latin typeface="+mn-lt"/>
                <a:ea typeface="+mn-ea"/>
                <a:cs typeface="+mn-cs"/>
              </a:rPr>
              <a:t>Innovate</a:t>
            </a:r>
            <a:r>
              <a:rPr lang="en-US" sz="1200" kern="1200" dirty="0">
                <a:solidFill>
                  <a:schemeClr val="tx1"/>
                </a:solidFill>
                <a:effectLst/>
                <a:latin typeface="+mn-lt"/>
                <a:ea typeface="+mn-ea"/>
                <a:cs typeface="+mn-cs"/>
              </a:rPr>
              <a:t> – we are optimizing more than $1 billion in IT infrastructure while focusing on consolidations and savings within our contract portfolio.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70569FF3-2286-44C0-A438-4DDC603B7E25}" type="slidenum">
              <a:rPr lang="en-US" smtClean="0"/>
              <a:t>5</a:t>
            </a:fld>
            <a:endParaRPr lang="en-US"/>
          </a:p>
        </p:txBody>
      </p:sp>
    </p:spTree>
    <p:extLst>
      <p:ext uri="{BB962C8B-B14F-4D97-AF65-F5344CB8AC3E}">
        <p14:creationId xmlns:p14="http://schemas.microsoft.com/office/powerpoint/2010/main" val="879728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1B5334-C2ED-4051-A544-5EC6ED8B70D2}" type="slidenum">
              <a:rPr lang="en-US" smtClean="0"/>
              <a:t>6</a:t>
            </a:fld>
            <a:endParaRPr lang="en-US"/>
          </a:p>
        </p:txBody>
      </p:sp>
    </p:spTree>
    <p:extLst>
      <p:ext uri="{BB962C8B-B14F-4D97-AF65-F5344CB8AC3E}">
        <p14:creationId xmlns:p14="http://schemas.microsoft.com/office/powerpoint/2010/main" val="3284658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8873DD-D202-4458-BA82-D1DDCD510F3C}" type="datetimeFigureOut">
              <a:rPr lang="en-US" smtClean="0"/>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5AEA6-B5D8-4333-8B2D-A2A05570DF91}" type="slidenum">
              <a:rPr lang="en-US" smtClean="0"/>
              <a:t>‹#›</a:t>
            </a:fld>
            <a:endParaRPr lang="en-US"/>
          </a:p>
        </p:txBody>
      </p:sp>
    </p:spTree>
    <p:extLst>
      <p:ext uri="{BB962C8B-B14F-4D97-AF65-F5344CB8AC3E}">
        <p14:creationId xmlns:p14="http://schemas.microsoft.com/office/powerpoint/2010/main" val="1594385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8873DD-D202-4458-BA82-D1DDCD510F3C}" type="datetimeFigureOut">
              <a:rPr lang="en-US" smtClean="0"/>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5AEA6-B5D8-4333-8B2D-A2A05570DF91}" type="slidenum">
              <a:rPr lang="en-US" smtClean="0"/>
              <a:t>‹#›</a:t>
            </a:fld>
            <a:endParaRPr lang="en-US"/>
          </a:p>
        </p:txBody>
      </p:sp>
    </p:spTree>
    <p:extLst>
      <p:ext uri="{BB962C8B-B14F-4D97-AF65-F5344CB8AC3E}">
        <p14:creationId xmlns:p14="http://schemas.microsoft.com/office/powerpoint/2010/main" val="918044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8873DD-D202-4458-BA82-D1DDCD510F3C}" type="datetimeFigureOut">
              <a:rPr lang="en-US" smtClean="0"/>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5AEA6-B5D8-4333-8B2D-A2A05570DF91}" type="slidenum">
              <a:rPr lang="en-US" smtClean="0"/>
              <a:t>‹#›</a:t>
            </a:fld>
            <a:endParaRPr lang="en-US"/>
          </a:p>
        </p:txBody>
      </p:sp>
    </p:spTree>
    <p:extLst>
      <p:ext uri="{BB962C8B-B14F-4D97-AF65-F5344CB8AC3E}">
        <p14:creationId xmlns:p14="http://schemas.microsoft.com/office/powerpoint/2010/main" val="1380272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Unclass-Standard-Slide">
    <p:spTree>
      <p:nvGrpSpPr>
        <p:cNvPr id="1" name=""/>
        <p:cNvGrpSpPr/>
        <p:nvPr/>
      </p:nvGrpSpPr>
      <p:grpSpPr>
        <a:xfrm>
          <a:off x="0" y="0"/>
          <a:ext cx="0" cy="0"/>
          <a:chOff x="0" y="0"/>
          <a:chExt cx="0" cy="0"/>
        </a:xfrm>
      </p:grpSpPr>
      <p:sp>
        <p:nvSpPr>
          <p:cNvPr id="5" name="Text Placeholder 14"/>
          <p:cNvSpPr>
            <a:spLocks noGrp="1"/>
          </p:cNvSpPr>
          <p:nvPr userDrawn="1"/>
        </p:nvSpPr>
        <p:spPr>
          <a:xfrm>
            <a:off x="2953413" y="4228663"/>
            <a:ext cx="7250176" cy="621792"/>
          </a:xfrm>
          <a:prstGeom prst="rect">
            <a:avLst/>
          </a:prstGeom>
        </p:spPr>
        <p:txBody>
          <a:bodyPr/>
          <a:lstStyle>
            <a:lvl1pPr marL="342900" indent="-342900" algn="r" defTabSz="914400" rtl="0" eaLnBrk="1" latinLnBrk="0" hangingPunct="1">
              <a:spcBef>
                <a:spcPct val="20000"/>
              </a:spcBef>
              <a:buFont typeface="Arial" pitchFamily="34" charset="0"/>
              <a:buNone/>
              <a:defRPr sz="18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9" marR="0" lvl="0" indent="-457189" algn="r" defTabSz="121917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10" name="Rectangle 9"/>
          <p:cNvSpPr/>
          <p:nvPr userDrawn="1"/>
        </p:nvSpPr>
        <p:spPr>
          <a:xfrm>
            <a:off x="0" y="0"/>
            <a:ext cx="12192000" cy="1016000"/>
          </a:xfrm>
          <a:prstGeom prst="rect">
            <a:avLst/>
          </a:prstGeom>
          <a:gradFill flip="none" rotWithShape="1">
            <a:gsLst>
              <a:gs pos="0">
                <a:schemeClr val="bg1"/>
              </a:gs>
              <a:gs pos="100000">
                <a:schemeClr val="tx1">
                  <a:lumMod val="50000"/>
                  <a:lumOff val="50000"/>
                  <a:alpha val="26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Franklin Gothic Medium Cond" panose="020B0606030402020204" pitchFamily="34" charset="0"/>
            </a:endParaRPr>
          </a:p>
        </p:txBody>
      </p:sp>
      <p:pic>
        <p:nvPicPr>
          <p:cNvPr id="11" name="Picture 10" descr="Business ModelYM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7343" y="302830"/>
            <a:ext cx="1790815" cy="651540"/>
          </a:xfrm>
          <a:prstGeom prst="rect">
            <a:avLst/>
          </a:prstGeom>
        </p:spPr>
      </p:pic>
      <p:sp>
        <p:nvSpPr>
          <p:cNvPr id="13" name="Rectangle 12"/>
          <p:cNvSpPr/>
          <p:nvPr userDrawn="1"/>
        </p:nvSpPr>
        <p:spPr>
          <a:xfrm>
            <a:off x="0" y="1020937"/>
            <a:ext cx="12192000" cy="157652"/>
          </a:xfrm>
          <a:prstGeom prst="rect">
            <a:avLst/>
          </a:prstGeom>
          <a:solidFill>
            <a:srgbClr val="5444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6639B7"/>
                </a:solidFill>
              </a:rPr>
              <a:t>        </a:t>
            </a:r>
          </a:p>
        </p:txBody>
      </p:sp>
      <p:sp>
        <p:nvSpPr>
          <p:cNvPr id="19" name="Text Placeholder 5"/>
          <p:cNvSpPr>
            <a:spLocks noGrp="1"/>
          </p:cNvSpPr>
          <p:nvPr>
            <p:ph type="body" sz="quarter" idx="10"/>
          </p:nvPr>
        </p:nvSpPr>
        <p:spPr>
          <a:xfrm>
            <a:off x="2347385" y="127441"/>
            <a:ext cx="6726767" cy="768351"/>
          </a:xfrm>
          <a:prstGeom prst="rect">
            <a:avLst/>
          </a:prstGeom>
        </p:spPr>
        <p:txBody>
          <a:bodyPr/>
          <a:lstStyle>
            <a:lvl1pPr marL="0" indent="0">
              <a:buNone/>
              <a:defRPr lang="en-US" sz="3200" kern="1200" smtClean="0">
                <a:solidFill>
                  <a:srgbClr val="2B353B"/>
                </a:solidFill>
                <a:latin typeface="Franklin Gothic Medium Cond" panose="020B0606030402020204" pitchFamily="34" charset="0"/>
                <a:ea typeface="+mj-ea"/>
                <a:cs typeface="Franklin Gothic Medium Cond" panose="020B0606030402020204" pitchFamily="34" charset="0"/>
              </a:defRPr>
            </a:lvl1pPr>
          </a:lstStyle>
          <a:p>
            <a:pPr lvl="0"/>
            <a:r>
              <a:rPr lang="en-US" dirty="0"/>
              <a:t>Click to edit Master text styles</a:t>
            </a:r>
          </a:p>
        </p:txBody>
      </p:sp>
      <p:sp>
        <p:nvSpPr>
          <p:cNvPr id="12" name="Text Placeholder 7"/>
          <p:cNvSpPr>
            <a:spLocks noGrp="1"/>
          </p:cNvSpPr>
          <p:nvPr>
            <p:ph type="body" sz="quarter" idx="11"/>
          </p:nvPr>
        </p:nvSpPr>
        <p:spPr>
          <a:xfrm>
            <a:off x="508000" y="1295400"/>
            <a:ext cx="11176000" cy="5181600"/>
          </a:xfrm>
          <a:prstGeom prst="rect">
            <a:avLst/>
          </a:prstGeom>
        </p:spPr>
        <p:txBody>
          <a:bodyPr/>
          <a:lstStyle>
            <a:lvl1pPr marL="380990" indent="-380990">
              <a:buFont typeface="Arial" panose="020B0604020202020204" pitchFamily="34" charset="0"/>
              <a:buChar char="•"/>
              <a:defRPr lang="en-US" sz="2400" b="1" kern="1200" dirty="0" smtClean="0">
                <a:solidFill>
                  <a:srgbClr val="2B353B"/>
                </a:solidFill>
                <a:latin typeface="Arial"/>
                <a:ea typeface="+mn-ea"/>
                <a:cs typeface="Arial"/>
              </a:defRPr>
            </a:lvl1pPr>
            <a:lvl2pPr marL="683666" indent="-380990">
              <a:buFont typeface="Arial" panose="020B0604020202020204" pitchFamily="34" charset="0"/>
              <a:buChar char="•"/>
              <a:defRPr lang="en-US" sz="2133" b="1" kern="1200" dirty="0" smtClean="0">
                <a:solidFill>
                  <a:srgbClr val="2B353B"/>
                </a:solidFill>
                <a:latin typeface="Arial"/>
                <a:ea typeface="+mn-ea"/>
                <a:cs typeface="Arial"/>
              </a:defRPr>
            </a:lvl2pPr>
            <a:lvl3pPr marL="994808" indent="-380990">
              <a:buFont typeface="Arial" panose="020B0604020202020204" pitchFamily="34" charset="0"/>
              <a:buChar char="•"/>
              <a:defRPr lang="en-US" sz="2133" kern="1200" dirty="0" smtClean="0">
                <a:solidFill>
                  <a:srgbClr val="2B353B"/>
                </a:solidFill>
                <a:latin typeface="Arial"/>
                <a:ea typeface="+mn-ea"/>
                <a:cs typeface="Arial"/>
              </a:defRPr>
            </a:lvl3pPr>
            <a:lvl4pPr marL="1297484" indent="-380990">
              <a:buFont typeface="Arial" panose="020B0604020202020204" pitchFamily="34" charset="0"/>
              <a:buChar char="•"/>
              <a:defRPr lang="en-US" sz="1867" b="1" kern="1200" dirty="0" smtClean="0">
                <a:solidFill>
                  <a:srgbClr val="2B353B"/>
                </a:solidFill>
                <a:latin typeface="Arial"/>
                <a:ea typeface="+mn-ea"/>
                <a:cs typeface="Arial"/>
              </a:defRPr>
            </a:lvl4pPr>
            <a:lvl5pPr marL="1600160" indent="-380990">
              <a:buFont typeface="Arial" panose="020B0604020202020204" pitchFamily="34" charset="0"/>
              <a:buChar char="•"/>
              <a:defRPr lang="en-US" sz="1867" kern="1200" dirty="0">
                <a:solidFill>
                  <a:srgbClr val="2B353B"/>
                </a:solidFill>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48539" y="157712"/>
            <a:ext cx="855348" cy="825336"/>
          </a:xfrm>
          <a:prstGeom prst="rect">
            <a:avLst/>
          </a:prstGeom>
        </p:spPr>
      </p:pic>
    </p:spTree>
    <p:extLst>
      <p:ext uri="{BB962C8B-B14F-4D97-AF65-F5344CB8AC3E}">
        <p14:creationId xmlns:p14="http://schemas.microsoft.com/office/powerpoint/2010/main" val="2169266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OUO-Standard-Slide">
    <p:spTree>
      <p:nvGrpSpPr>
        <p:cNvPr id="1" name=""/>
        <p:cNvGrpSpPr/>
        <p:nvPr/>
      </p:nvGrpSpPr>
      <p:grpSpPr>
        <a:xfrm>
          <a:off x="0" y="0"/>
          <a:ext cx="0" cy="0"/>
          <a:chOff x="0" y="0"/>
          <a:chExt cx="0" cy="0"/>
        </a:xfrm>
      </p:grpSpPr>
      <p:sp>
        <p:nvSpPr>
          <p:cNvPr id="5" name="Text Placeholder 14"/>
          <p:cNvSpPr>
            <a:spLocks noGrp="1"/>
          </p:cNvSpPr>
          <p:nvPr userDrawn="1"/>
        </p:nvSpPr>
        <p:spPr>
          <a:xfrm>
            <a:off x="2953413" y="4228663"/>
            <a:ext cx="7250176" cy="621792"/>
          </a:xfrm>
          <a:prstGeom prst="rect">
            <a:avLst/>
          </a:prstGeom>
        </p:spPr>
        <p:txBody>
          <a:bodyPr/>
          <a:lstStyle>
            <a:lvl1pPr marL="342900" indent="-342900" algn="r" defTabSz="914400" rtl="0" eaLnBrk="1" latinLnBrk="0" hangingPunct="1">
              <a:spcBef>
                <a:spcPct val="20000"/>
              </a:spcBef>
              <a:buFont typeface="Arial" pitchFamily="34" charset="0"/>
              <a:buNone/>
              <a:defRPr sz="18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9" marR="0" lvl="0" indent="-457189" algn="r" defTabSz="121917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10" name="Rectangle 9"/>
          <p:cNvSpPr/>
          <p:nvPr userDrawn="1"/>
        </p:nvSpPr>
        <p:spPr>
          <a:xfrm>
            <a:off x="0" y="0"/>
            <a:ext cx="12192000" cy="1016000"/>
          </a:xfrm>
          <a:prstGeom prst="rect">
            <a:avLst/>
          </a:prstGeom>
          <a:gradFill flip="none" rotWithShape="1">
            <a:gsLst>
              <a:gs pos="0">
                <a:schemeClr val="bg1"/>
              </a:gs>
              <a:gs pos="100000">
                <a:schemeClr val="tx1">
                  <a:lumMod val="50000"/>
                  <a:lumOff val="50000"/>
                  <a:alpha val="26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Franklin Gothic Medium Cond" panose="020B0606030402020204" pitchFamily="34" charset="0"/>
            </a:endParaRPr>
          </a:p>
        </p:txBody>
      </p:sp>
      <p:pic>
        <p:nvPicPr>
          <p:cNvPr id="11" name="Picture 10" descr="Business ModelYM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7343" y="302830"/>
            <a:ext cx="1790815" cy="651540"/>
          </a:xfrm>
          <a:prstGeom prst="rect">
            <a:avLst/>
          </a:prstGeom>
        </p:spPr>
      </p:pic>
      <p:sp>
        <p:nvSpPr>
          <p:cNvPr id="13" name="Rectangle 12"/>
          <p:cNvSpPr/>
          <p:nvPr userDrawn="1"/>
        </p:nvSpPr>
        <p:spPr>
          <a:xfrm>
            <a:off x="0" y="1020937"/>
            <a:ext cx="12192000" cy="157652"/>
          </a:xfrm>
          <a:prstGeom prst="rect">
            <a:avLst/>
          </a:prstGeom>
          <a:solidFill>
            <a:srgbClr val="5444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6639B7"/>
                </a:solidFill>
              </a:rPr>
              <a:t>        </a:t>
            </a:r>
          </a:p>
        </p:txBody>
      </p:sp>
      <p:sp>
        <p:nvSpPr>
          <p:cNvPr id="19" name="Text Placeholder 5"/>
          <p:cNvSpPr>
            <a:spLocks noGrp="1"/>
          </p:cNvSpPr>
          <p:nvPr>
            <p:ph type="body" sz="quarter" idx="10"/>
          </p:nvPr>
        </p:nvSpPr>
        <p:spPr>
          <a:xfrm>
            <a:off x="2347385" y="127441"/>
            <a:ext cx="6726767" cy="768351"/>
          </a:xfrm>
          <a:prstGeom prst="rect">
            <a:avLst/>
          </a:prstGeom>
        </p:spPr>
        <p:txBody>
          <a:bodyPr/>
          <a:lstStyle>
            <a:lvl1pPr marL="0" indent="0">
              <a:buNone/>
              <a:defRPr lang="en-US" sz="3200" kern="1200" smtClean="0">
                <a:solidFill>
                  <a:srgbClr val="2B353B"/>
                </a:solidFill>
                <a:latin typeface="Franklin Gothic Medium Cond" panose="020B0606030402020204" pitchFamily="34" charset="0"/>
                <a:ea typeface="+mj-ea"/>
                <a:cs typeface="Franklin Gothic Medium Cond" panose="020B0606030402020204" pitchFamily="34" charset="0"/>
              </a:defRPr>
            </a:lvl1pPr>
          </a:lstStyle>
          <a:p>
            <a:pPr lvl="0"/>
            <a:r>
              <a:rPr lang="en-US" dirty="0"/>
              <a:t>Click to edit Master text styles</a:t>
            </a:r>
          </a:p>
        </p:txBody>
      </p:sp>
      <p:sp>
        <p:nvSpPr>
          <p:cNvPr id="14" name="Text Placeholder 7"/>
          <p:cNvSpPr>
            <a:spLocks noGrp="1"/>
          </p:cNvSpPr>
          <p:nvPr>
            <p:ph type="body" sz="quarter" idx="11"/>
          </p:nvPr>
        </p:nvSpPr>
        <p:spPr>
          <a:xfrm>
            <a:off x="508000" y="1295400"/>
            <a:ext cx="11176000" cy="5181600"/>
          </a:xfrm>
          <a:prstGeom prst="rect">
            <a:avLst/>
          </a:prstGeom>
        </p:spPr>
        <p:txBody>
          <a:bodyPr/>
          <a:lstStyle>
            <a:lvl1pPr marL="302676" indent="-302676">
              <a:defRPr lang="en-US" sz="2400" b="1" kern="1200" dirty="0" smtClean="0">
                <a:solidFill>
                  <a:srgbClr val="2B353B"/>
                </a:solidFill>
                <a:latin typeface="Arial"/>
                <a:ea typeface="+mn-ea"/>
                <a:cs typeface="Arial"/>
              </a:defRPr>
            </a:lvl1pPr>
            <a:lvl2pPr marL="613818" indent="-311143">
              <a:buFont typeface="Wingdings" panose="05000000000000000000" pitchFamily="2" charset="2"/>
              <a:buChar char="§"/>
              <a:defRPr lang="en-US" sz="2133" b="1" kern="1200" dirty="0" smtClean="0">
                <a:solidFill>
                  <a:srgbClr val="2B353B"/>
                </a:solidFill>
                <a:latin typeface="Arial"/>
                <a:ea typeface="+mn-ea"/>
                <a:cs typeface="Arial"/>
              </a:defRPr>
            </a:lvl2pPr>
            <a:lvl3pPr marL="916494" indent="-302676">
              <a:defRPr lang="en-US" sz="2133" kern="1200" dirty="0" smtClean="0">
                <a:solidFill>
                  <a:srgbClr val="2B353B"/>
                </a:solidFill>
                <a:latin typeface="Arial"/>
                <a:ea typeface="+mn-ea"/>
                <a:cs typeface="Arial"/>
              </a:defRPr>
            </a:lvl3pPr>
            <a:lvl4pPr marL="1219170" indent="-302676">
              <a:buFont typeface="Wingdings" panose="05000000000000000000" pitchFamily="2" charset="2"/>
              <a:buChar char="§"/>
              <a:defRPr lang="en-US" sz="1867" b="1" kern="1200" dirty="0" smtClean="0">
                <a:solidFill>
                  <a:srgbClr val="2B353B"/>
                </a:solidFill>
                <a:latin typeface="Arial"/>
                <a:ea typeface="+mn-ea"/>
                <a:cs typeface="Arial"/>
              </a:defRPr>
            </a:lvl4pPr>
            <a:lvl5pPr marL="1521846" indent="-302676">
              <a:buFont typeface="Arial" panose="020B0604020202020204" pitchFamily="34" charset="0"/>
              <a:buChar char="•"/>
              <a:defRPr lang="en-US" sz="1867" kern="1200" dirty="0">
                <a:solidFill>
                  <a:srgbClr val="2B353B"/>
                </a:solidFill>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963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Unclass-Subtitle">
    <p:spTree>
      <p:nvGrpSpPr>
        <p:cNvPr id="1" name=""/>
        <p:cNvGrpSpPr/>
        <p:nvPr/>
      </p:nvGrpSpPr>
      <p:grpSpPr>
        <a:xfrm>
          <a:off x="0" y="0"/>
          <a:ext cx="0" cy="0"/>
          <a:chOff x="0" y="0"/>
          <a:chExt cx="0" cy="0"/>
        </a:xfrm>
      </p:grpSpPr>
      <p:sp>
        <p:nvSpPr>
          <p:cNvPr id="5" name="Text Placeholder 14"/>
          <p:cNvSpPr>
            <a:spLocks noGrp="1"/>
          </p:cNvSpPr>
          <p:nvPr userDrawn="1"/>
        </p:nvSpPr>
        <p:spPr>
          <a:xfrm>
            <a:off x="2953413" y="4228663"/>
            <a:ext cx="7250176" cy="621792"/>
          </a:xfrm>
          <a:prstGeom prst="rect">
            <a:avLst/>
          </a:prstGeom>
        </p:spPr>
        <p:txBody>
          <a:bodyPr/>
          <a:lstStyle>
            <a:lvl1pPr marL="342900" indent="-342900" algn="r" defTabSz="914400" rtl="0" eaLnBrk="1" latinLnBrk="0" hangingPunct="1">
              <a:spcBef>
                <a:spcPct val="20000"/>
              </a:spcBef>
              <a:buFont typeface="Arial" pitchFamily="34" charset="0"/>
              <a:buNone/>
              <a:defRPr sz="18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9" marR="0" lvl="0" indent="-457189" algn="r" defTabSz="121917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10" name="Rectangle 9"/>
          <p:cNvSpPr/>
          <p:nvPr userDrawn="1"/>
        </p:nvSpPr>
        <p:spPr>
          <a:xfrm>
            <a:off x="0" y="0"/>
            <a:ext cx="12192000" cy="1016000"/>
          </a:xfrm>
          <a:prstGeom prst="rect">
            <a:avLst/>
          </a:prstGeom>
          <a:gradFill flip="none" rotWithShape="1">
            <a:gsLst>
              <a:gs pos="0">
                <a:schemeClr val="bg1"/>
              </a:gs>
              <a:gs pos="100000">
                <a:schemeClr val="tx1">
                  <a:lumMod val="50000"/>
                  <a:lumOff val="50000"/>
                  <a:alpha val="26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Franklin Gothic Medium Cond" panose="020B0606030402020204" pitchFamily="34" charset="0"/>
            </a:endParaRPr>
          </a:p>
        </p:txBody>
      </p:sp>
      <p:pic>
        <p:nvPicPr>
          <p:cNvPr id="11" name="Picture 10" descr="Business ModelYM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7343" y="302830"/>
            <a:ext cx="1790815" cy="651540"/>
          </a:xfrm>
          <a:prstGeom prst="rect">
            <a:avLst/>
          </a:prstGeom>
        </p:spPr>
      </p:pic>
      <p:sp>
        <p:nvSpPr>
          <p:cNvPr id="13" name="Rectangle 12"/>
          <p:cNvSpPr/>
          <p:nvPr userDrawn="1"/>
        </p:nvSpPr>
        <p:spPr>
          <a:xfrm>
            <a:off x="0" y="1020937"/>
            <a:ext cx="12192000" cy="157652"/>
          </a:xfrm>
          <a:prstGeom prst="rect">
            <a:avLst/>
          </a:prstGeom>
          <a:solidFill>
            <a:srgbClr val="5444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6639B7"/>
                </a:solidFill>
              </a:rPr>
              <a:t>        </a:t>
            </a:r>
          </a:p>
        </p:txBody>
      </p:sp>
      <p:sp>
        <p:nvSpPr>
          <p:cNvPr id="9" name="Text Placeholder 12"/>
          <p:cNvSpPr>
            <a:spLocks noGrp="1"/>
          </p:cNvSpPr>
          <p:nvPr>
            <p:ph type="body" sz="quarter" idx="13"/>
          </p:nvPr>
        </p:nvSpPr>
        <p:spPr>
          <a:xfrm>
            <a:off x="2347385" y="114660"/>
            <a:ext cx="7122681" cy="618067"/>
          </a:xfrm>
          <a:prstGeom prst="rect">
            <a:avLst/>
          </a:prstGeom>
        </p:spPr>
        <p:txBody>
          <a:bodyPr/>
          <a:lstStyle>
            <a:lvl1pPr marL="0" indent="0">
              <a:buNone/>
              <a:defRPr lang="en-US" sz="3200" kern="1200" smtClean="0">
                <a:solidFill>
                  <a:srgbClr val="2B353B"/>
                </a:solidFill>
                <a:latin typeface="Franklin Gothic Medium Cond" panose="020B0606030402020204" pitchFamily="34" charset="0"/>
                <a:ea typeface="+mj-ea"/>
                <a:cs typeface="Franklin Gothic Medium Cond" panose="020B0606030402020204" pitchFamily="34" charset="0"/>
              </a:defRPr>
            </a:lvl1pPr>
          </a:lstStyle>
          <a:p>
            <a:pPr lvl="0"/>
            <a:r>
              <a:rPr lang="en-US" dirty="0"/>
              <a:t>Click to edit Master text styles</a:t>
            </a:r>
          </a:p>
        </p:txBody>
      </p:sp>
      <p:sp>
        <p:nvSpPr>
          <p:cNvPr id="12" name="Text Placeholder 14"/>
          <p:cNvSpPr>
            <a:spLocks noGrp="1"/>
          </p:cNvSpPr>
          <p:nvPr>
            <p:ph type="body" sz="quarter" idx="14"/>
          </p:nvPr>
        </p:nvSpPr>
        <p:spPr>
          <a:xfrm>
            <a:off x="2356834" y="523966"/>
            <a:ext cx="7113231" cy="728133"/>
          </a:xfrm>
          <a:prstGeom prst="rect">
            <a:avLst/>
          </a:prstGeom>
        </p:spPr>
        <p:txBody>
          <a:bodyPr/>
          <a:lstStyle>
            <a:lvl1pPr marL="0" indent="0">
              <a:buNone/>
              <a:defRPr lang="en-US" sz="1867" kern="1200" dirty="0" smtClean="0">
                <a:solidFill>
                  <a:srgbClr val="2B353B"/>
                </a:solidFill>
                <a:latin typeface="Franklin Gothic Medium Cond" panose="020B0606030402020204" pitchFamily="34" charset="0"/>
                <a:ea typeface="+mn-ea"/>
                <a:cs typeface="Franklin Gothic Medium Cond" panose="020B0606030402020204" pitchFamily="34" charset="0"/>
              </a:defRPr>
            </a:lvl1pPr>
          </a:lstStyle>
          <a:p>
            <a:pPr lvl="0"/>
            <a:r>
              <a:rPr lang="en-US" dirty="0"/>
              <a:t>Click to edit Master text</a:t>
            </a:r>
          </a:p>
        </p:txBody>
      </p:sp>
      <p:sp>
        <p:nvSpPr>
          <p:cNvPr id="17" name="Text Placeholder 7"/>
          <p:cNvSpPr>
            <a:spLocks noGrp="1"/>
          </p:cNvSpPr>
          <p:nvPr>
            <p:ph type="body" sz="quarter" idx="11"/>
          </p:nvPr>
        </p:nvSpPr>
        <p:spPr>
          <a:xfrm>
            <a:off x="508000" y="1295400"/>
            <a:ext cx="11176000" cy="5181600"/>
          </a:xfrm>
          <a:prstGeom prst="rect">
            <a:avLst/>
          </a:prstGeom>
        </p:spPr>
        <p:txBody>
          <a:bodyPr/>
          <a:lstStyle>
            <a:lvl1pPr marL="302676" indent="-302676">
              <a:buFont typeface="Arial" panose="020B0604020202020204" pitchFamily="34" charset="0"/>
              <a:buChar char="•"/>
              <a:defRPr lang="en-US" sz="2400" b="1" kern="1200" dirty="0" smtClean="0">
                <a:solidFill>
                  <a:srgbClr val="2B353B"/>
                </a:solidFill>
                <a:latin typeface="Arial"/>
                <a:ea typeface="+mn-ea"/>
                <a:cs typeface="Arial"/>
              </a:defRPr>
            </a:lvl1pPr>
            <a:lvl2pPr marL="613818" indent="-311143">
              <a:buFont typeface="Arial" panose="020B0604020202020204" pitchFamily="34" charset="0"/>
              <a:buChar char="•"/>
              <a:defRPr lang="en-US" sz="2133" b="1" kern="1200" dirty="0" smtClean="0">
                <a:solidFill>
                  <a:srgbClr val="2B353B"/>
                </a:solidFill>
                <a:latin typeface="Arial"/>
                <a:ea typeface="+mn-ea"/>
                <a:cs typeface="Arial"/>
              </a:defRPr>
            </a:lvl2pPr>
            <a:lvl3pPr marL="916494" indent="-302676">
              <a:buFont typeface="Arial" panose="020B0604020202020204" pitchFamily="34" charset="0"/>
              <a:buChar char="•"/>
              <a:defRPr lang="en-US" sz="2133" kern="1200" dirty="0" smtClean="0">
                <a:solidFill>
                  <a:srgbClr val="2B353B"/>
                </a:solidFill>
                <a:latin typeface="Arial"/>
                <a:ea typeface="+mn-ea"/>
                <a:cs typeface="Arial"/>
              </a:defRPr>
            </a:lvl3pPr>
            <a:lvl4pPr marL="1219170" indent="-302676">
              <a:buFont typeface="Arial" panose="020B0604020202020204" pitchFamily="34" charset="0"/>
              <a:buChar char="•"/>
              <a:defRPr lang="en-US" sz="1867" b="1" kern="1200" dirty="0" smtClean="0">
                <a:solidFill>
                  <a:srgbClr val="2B353B"/>
                </a:solidFill>
                <a:latin typeface="Arial"/>
                <a:ea typeface="+mn-ea"/>
                <a:cs typeface="Arial"/>
              </a:defRPr>
            </a:lvl4pPr>
            <a:lvl5pPr marL="1521846" indent="-302676">
              <a:buFont typeface="Arial" panose="020B0604020202020204" pitchFamily="34" charset="0"/>
              <a:buChar char="•"/>
              <a:defRPr lang="en-US" sz="1867" kern="1200" dirty="0">
                <a:solidFill>
                  <a:srgbClr val="2B353B"/>
                </a:solidFill>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48539" y="157712"/>
            <a:ext cx="855348" cy="825336"/>
          </a:xfrm>
          <a:prstGeom prst="rect">
            <a:avLst/>
          </a:prstGeom>
        </p:spPr>
      </p:pic>
      <p:pic>
        <p:nvPicPr>
          <p:cNvPr id="15" name="Picture 14"/>
          <p:cNvPicPr>
            <a:picLocks noChangeAspect="1"/>
          </p:cNvPicPr>
          <p:nvPr userDrawn="1"/>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999009" y="0"/>
            <a:ext cx="1169603" cy="1169603"/>
          </a:xfrm>
          <a:prstGeom prst="rect">
            <a:avLst/>
          </a:prstGeom>
        </p:spPr>
      </p:pic>
    </p:spTree>
    <p:extLst>
      <p:ext uri="{BB962C8B-B14F-4D97-AF65-F5344CB8AC3E}">
        <p14:creationId xmlns:p14="http://schemas.microsoft.com/office/powerpoint/2010/main" val="16236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FOUO-Title">
    <p:spTree>
      <p:nvGrpSpPr>
        <p:cNvPr id="1" name=""/>
        <p:cNvGrpSpPr/>
        <p:nvPr/>
      </p:nvGrpSpPr>
      <p:grpSpPr>
        <a:xfrm>
          <a:off x="0" y="0"/>
          <a:ext cx="0" cy="0"/>
          <a:chOff x="0" y="0"/>
          <a:chExt cx="0" cy="0"/>
        </a:xfrm>
      </p:grpSpPr>
      <p:sp>
        <p:nvSpPr>
          <p:cNvPr id="5" name="Text Placeholder 14"/>
          <p:cNvSpPr>
            <a:spLocks noGrp="1"/>
          </p:cNvSpPr>
          <p:nvPr userDrawn="1"/>
        </p:nvSpPr>
        <p:spPr>
          <a:xfrm>
            <a:off x="2953413" y="4228663"/>
            <a:ext cx="7250176" cy="621792"/>
          </a:xfrm>
          <a:prstGeom prst="rect">
            <a:avLst/>
          </a:prstGeom>
        </p:spPr>
        <p:txBody>
          <a:bodyPr/>
          <a:lstStyle>
            <a:lvl1pPr marL="342900" indent="-342900" algn="r" defTabSz="914400" rtl="0" eaLnBrk="1" latinLnBrk="0" hangingPunct="1">
              <a:spcBef>
                <a:spcPct val="20000"/>
              </a:spcBef>
              <a:buFont typeface="Arial" pitchFamily="34" charset="0"/>
              <a:buNone/>
              <a:defRPr sz="18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9" marR="0" lvl="0" indent="-457189" algn="r" defTabSz="121917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12" name="Text Placeholder 11"/>
          <p:cNvSpPr>
            <a:spLocks noGrp="1"/>
          </p:cNvSpPr>
          <p:nvPr>
            <p:ph type="body" sz="quarter" idx="10" hasCustomPrompt="1"/>
          </p:nvPr>
        </p:nvSpPr>
        <p:spPr>
          <a:xfrm>
            <a:off x="3396950" y="1471386"/>
            <a:ext cx="8262860" cy="937684"/>
          </a:xfrm>
          <a:prstGeom prst="rect">
            <a:avLst/>
          </a:prstGeom>
        </p:spPr>
        <p:txBody>
          <a:bodyPr/>
          <a:lstStyle>
            <a:lvl1pPr marL="0" indent="0">
              <a:buNone/>
              <a:defRPr lang="en-US" sz="5867" kern="1200" dirty="0">
                <a:solidFill>
                  <a:srgbClr val="2B353B"/>
                </a:solidFill>
                <a:latin typeface="Franklin Gothic Medium Cond" panose="020B0606030402020204" pitchFamily="34" charset="0"/>
                <a:ea typeface="+mj-ea"/>
                <a:cs typeface="Franklin Gothic Medium Cond" panose="020B0606030402020204" pitchFamily="34" charset="0"/>
              </a:defRPr>
            </a:lvl1pPr>
          </a:lstStyle>
          <a:p>
            <a:pPr lvl="0"/>
            <a:r>
              <a:rPr lang="en-US" dirty="0"/>
              <a:t>Click to edit title</a:t>
            </a:r>
          </a:p>
        </p:txBody>
      </p:sp>
      <p:sp>
        <p:nvSpPr>
          <p:cNvPr id="14" name="Text Placeholder 13"/>
          <p:cNvSpPr>
            <a:spLocks noGrp="1"/>
          </p:cNvSpPr>
          <p:nvPr>
            <p:ph type="body" sz="quarter" idx="11" hasCustomPrompt="1"/>
          </p:nvPr>
        </p:nvSpPr>
        <p:spPr>
          <a:xfrm>
            <a:off x="3982359" y="2351263"/>
            <a:ext cx="6221231" cy="628651"/>
          </a:xfrm>
          <a:prstGeom prst="rect">
            <a:avLst/>
          </a:prstGeom>
        </p:spPr>
        <p:txBody>
          <a:bodyPr/>
          <a:lstStyle>
            <a:lvl1pPr marL="0" indent="0">
              <a:buNone/>
              <a:defRPr lang="en-US" sz="3733" kern="1200" dirty="0">
                <a:solidFill>
                  <a:srgbClr val="2B353B"/>
                </a:solidFill>
                <a:latin typeface="Franklin Gothic Medium Cond" panose="020B0606030402020204" pitchFamily="34" charset="0"/>
                <a:ea typeface="+mj-ea"/>
                <a:cs typeface="Franklin Gothic Medium Cond" panose="020B0606030402020204" pitchFamily="34" charset="0"/>
              </a:defRPr>
            </a:lvl1pPr>
          </a:lstStyle>
          <a:p>
            <a:pPr lvl="0"/>
            <a:r>
              <a:rPr lang="en-US" dirty="0"/>
              <a:t>Click to edit subtitle</a:t>
            </a:r>
          </a:p>
        </p:txBody>
      </p:sp>
      <p:sp>
        <p:nvSpPr>
          <p:cNvPr id="16" name="Text Placeholder 15"/>
          <p:cNvSpPr>
            <a:spLocks noGrp="1"/>
          </p:cNvSpPr>
          <p:nvPr>
            <p:ph type="body" sz="quarter" idx="12" hasCustomPrompt="1"/>
          </p:nvPr>
        </p:nvSpPr>
        <p:spPr>
          <a:xfrm>
            <a:off x="6221791" y="4407591"/>
            <a:ext cx="5564876" cy="643248"/>
          </a:xfrm>
          <a:prstGeom prst="rect">
            <a:avLst/>
          </a:prstGeom>
        </p:spPr>
        <p:txBody>
          <a:bodyPr/>
          <a:lstStyle>
            <a:lvl1pPr marL="0" indent="0" algn="r">
              <a:buNone/>
              <a:defRPr lang="en-US" sz="2667" kern="1200" dirty="0">
                <a:solidFill>
                  <a:srgbClr val="2B353B"/>
                </a:solidFill>
                <a:latin typeface="Franklin Gothic Medium Cond" panose="020B0606030402020204" pitchFamily="34" charset="0"/>
                <a:ea typeface="+mj-ea"/>
                <a:cs typeface="Franklin Gothic Medium Cond" panose="020B0606030402020204" pitchFamily="34" charset="0"/>
              </a:defRPr>
            </a:lvl1pPr>
          </a:lstStyle>
          <a:p>
            <a:pPr lvl="0"/>
            <a:r>
              <a:rPr lang="en-US" dirty="0"/>
              <a:t>Click to edit name</a:t>
            </a:r>
          </a:p>
        </p:txBody>
      </p:sp>
      <p:sp>
        <p:nvSpPr>
          <p:cNvPr id="17" name="Text Placeholder 15"/>
          <p:cNvSpPr>
            <a:spLocks noGrp="1"/>
          </p:cNvSpPr>
          <p:nvPr>
            <p:ph type="body" sz="quarter" idx="13" hasCustomPrompt="1"/>
          </p:nvPr>
        </p:nvSpPr>
        <p:spPr>
          <a:xfrm>
            <a:off x="6221792" y="4794635"/>
            <a:ext cx="5564881" cy="643248"/>
          </a:xfrm>
          <a:prstGeom prst="rect">
            <a:avLst/>
          </a:prstGeom>
        </p:spPr>
        <p:txBody>
          <a:bodyPr/>
          <a:lstStyle>
            <a:lvl1pPr marL="0" indent="0" algn="r">
              <a:buNone/>
              <a:defRPr lang="en-US" sz="2667" kern="1200" dirty="0">
                <a:solidFill>
                  <a:srgbClr val="2B353B"/>
                </a:solidFill>
                <a:latin typeface="Franklin Gothic Medium Cond" panose="020B0606030402020204" pitchFamily="34" charset="0"/>
                <a:ea typeface="+mj-ea"/>
                <a:cs typeface="Franklin Gothic Medium Cond" panose="020B0606030402020204" pitchFamily="34" charset="0"/>
              </a:defRPr>
            </a:lvl1pPr>
          </a:lstStyle>
          <a:p>
            <a:pPr lvl="0"/>
            <a:r>
              <a:rPr lang="en-US" dirty="0"/>
              <a:t>Click to edit title</a:t>
            </a:r>
          </a:p>
        </p:txBody>
      </p:sp>
      <p:sp>
        <p:nvSpPr>
          <p:cNvPr id="18" name="Text Placeholder 15"/>
          <p:cNvSpPr>
            <a:spLocks noGrp="1"/>
          </p:cNvSpPr>
          <p:nvPr>
            <p:ph type="body" sz="quarter" idx="14" hasCustomPrompt="1"/>
          </p:nvPr>
        </p:nvSpPr>
        <p:spPr>
          <a:xfrm>
            <a:off x="6221778" y="5169442"/>
            <a:ext cx="5564935" cy="531612"/>
          </a:xfrm>
          <a:prstGeom prst="rect">
            <a:avLst/>
          </a:prstGeom>
        </p:spPr>
        <p:txBody>
          <a:bodyPr/>
          <a:lstStyle>
            <a:lvl1pPr marL="0" indent="0" algn="r">
              <a:buNone/>
              <a:defRPr lang="en-US" sz="2667" kern="1200" dirty="0">
                <a:solidFill>
                  <a:srgbClr val="2B353B"/>
                </a:solidFill>
                <a:latin typeface="Franklin Gothic Medium Cond" panose="020B0606030402020204" pitchFamily="34" charset="0"/>
                <a:ea typeface="+mj-ea"/>
                <a:cs typeface="Franklin Gothic Medium Cond" panose="020B0606030402020204" pitchFamily="34" charset="0"/>
              </a:defRPr>
            </a:lvl1pPr>
          </a:lstStyle>
          <a:p>
            <a:pPr lvl="0"/>
            <a:r>
              <a:rPr lang="en-US" dirty="0"/>
              <a:t>Click to edit date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2225" y="271325"/>
            <a:ext cx="1897439" cy="880968"/>
          </a:xfrm>
          <a:prstGeom prst="rect">
            <a:avLst/>
          </a:prstGeom>
        </p:spPr>
      </p:pic>
    </p:spTree>
    <p:extLst>
      <p:ext uri="{BB962C8B-B14F-4D97-AF65-F5344CB8AC3E}">
        <p14:creationId xmlns:p14="http://schemas.microsoft.com/office/powerpoint/2010/main" val="717977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FOUO-Standard-Slide">
    <p:spTree>
      <p:nvGrpSpPr>
        <p:cNvPr id="1" name=""/>
        <p:cNvGrpSpPr/>
        <p:nvPr/>
      </p:nvGrpSpPr>
      <p:grpSpPr>
        <a:xfrm>
          <a:off x="0" y="0"/>
          <a:ext cx="0" cy="0"/>
          <a:chOff x="0" y="0"/>
          <a:chExt cx="0" cy="0"/>
        </a:xfrm>
      </p:grpSpPr>
      <p:sp>
        <p:nvSpPr>
          <p:cNvPr id="5" name="Text Placeholder 14"/>
          <p:cNvSpPr>
            <a:spLocks noGrp="1"/>
          </p:cNvSpPr>
          <p:nvPr userDrawn="1"/>
        </p:nvSpPr>
        <p:spPr>
          <a:xfrm>
            <a:off x="2953413" y="4228663"/>
            <a:ext cx="7250176" cy="621792"/>
          </a:xfrm>
          <a:prstGeom prst="rect">
            <a:avLst/>
          </a:prstGeom>
        </p:spPr>
        <p:txBody>
          <a:bodyPr/>
          <a:lstStyle>
            <a:lvl1pPr marL="342900" indent="-342900" algn="r" defTabSz="914400" rtl="0" eaLnBrk="1" latinLnBrk="0" hangingPunct="1">
              <a:spcBef>
                <a:spcPct val="20000"/>
              </a:spcBef>
              <a:buFont typeface="Arial" pitchFamily="34" charset="0"/>
              <a:buNone/>
              <a:defRPr sz="18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9" marR="0" lvl="0" indent="-457189" algn="r" defTabSz="121917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10" name="Rectangle 9"/>
          <p:cNvSpPr/>
          <p:nvPr userDrawn="1"/>
        </p:nvSpPr>
        <p:spPr>
          <a:xfrm>
            <a:off x="0" y="0"/>
            <a:ext cx="12192000" cy="1016000"/>
          </a:xfrm>
          <a:prstGeom prst="rect">
            <a:avLst/>
          </a:prstGeom>
          <a:gradFill flip="none" rotWithShape="1">
            <a:gsLst>
              <a:gs pos="0">
                <a:schemeClr val="bg1"/>
              </a:gs>
              <a:gs pos="100000">
                <a:schemeClr val="tx1">
                  <a:lumMod val="50000"/>
                  <a:lumOff val="50000"/>
                  <a:alpha val="26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Franklin Gothic Medium Cond" panose="020B0606030402020204" pitchFamily="34" charset="0"/>
            </a:endParaRPr>
          </a:p>
        </p:txBody>
      </p:sp>
      <p:pic>
        <p:nvPicPr>
          <p:cNvPr id="11" name="Picture 10" descr="Business ModelYM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7343" y="302830"/>
            <a:ext cx="1790815" cy="651540"/>
          </a:xfrm>
          <a:prstGeom prst="rect">
            <a:avLst/>
          </a:prstGeom>
        </p:spPr>
      </p:pic>
      <p:sp>
        <p:nvSpPr>
          <p:cNvPr id="13" name="Rectangle 12"/>
          <p:cNvSpPr/>
          <p:nvPr userDrawn="1"/>
        </p:nvSpPr>
        <p:spPr>
          <a:xfrm>
            <a:off x="0" y="1020937"/>
            <a:ext cx="12192000" cy="157652"/>
          </a:xfrm>
          <a:prstGeom prst="rect">
            <a:avLst/>
          </a:prstGeom>
          <a:solidFill>
            <a:srgbClr val="5444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6639B7"/>
                </a:solidFill>
              </a:rPr>
              <a:t>        </a:t>
            </a:r>
          </a:p>
        </p:txBody>
      </p:sp>
      <p:sp>
        <p:nvSpPr>
          <p:cNvPr id="19" name="Text Placeholder 5"/>
          <p:cNvSpPr>
            <a:spLocks noGrp="1"/>
          </p:cNvSpPr>
          <p:nvPr>
            <p:ph type="body" sz="quarter" idx="10"/>
          </p:nvPr>
        </p:nvSpPr>
        <p:spPr>
          <a:xfrm>
            <a:off x="2347385" y="127441"/>
            <a:ext cx="6726767" cy="768351"/>
          </a:xfrm>
          <a:prstGeom prst="rect">
            <a:avLst/>
          </a:prstGeom>
        </p:spPr>
        <p:txBody>
          <a:bodyPr/>
          <a:lstStyle>
            <a:lvl1pPr marL="0" indent="0">
              <a:buNone/>
              <a:defRPr lang="en-US" sz="3200" kern="1200" smtClean="0">
                <a:solidFill>
                  <a:srgbClr val="2B353B"/>
                </a:solidFill>
                <a:latin typeface="Franklin Gothic Medium Cond" panose="020B0606030402020204" pitchFamily="34" charset="0"/>
                <a:ea typeface="+mj-ea"/>
                <a:cs typeface="Franklin Gothic Medium Cond" panose="020B0606030402020204" pitchFamily="34" charset="0"/>
              </a:defRPr>
            </a:lvl1pPr>
          </a:lstStyle>
          <a:p>
            <a:pPr lvl="0"/>
            <a:r>
              <a:rPr lang="en-US" dirty="0"/>
              <a:t>Click to edit Master text styles</a:t>
            </a:r>
          </a:p>
        </p:txBody>
      </p:sp>
      <p:sp>
        <p:nvSpPr>
          <p:cNvPr id="12" name="Text Placeholder 7"/>
          <p:cNvSpPr>
            <a:spLocks noGrp="1"/>
          </p:cNvSpPr>
          <p:nvPr>
            <p:ph type="body" sz="quarter" idx="11"/>
          </p:nvPr>
        </p:nvSpPr>
        <p:spPr>
          <a:xfrm>
            <a:off x="508000" y="1295400"/>
            <a:ext cx="11176000" cy="5181600"/>
          </a:xfrm>
          <a:prstGeom prst="rect">
            <a:avLst/>
          </a:prstGeom>
        </p:spPr>
        <p:txBody>
          <a:bodyPr/>
          <a:lstStyle>
            <a:lvl1pPr marL="380990" indent="-380990">
              <a:buFont typeface="Arial" panose="020B0604020202020204" pitchFamily="34" charset="0"/>
              <a:buChar char="•"/>
              <a:defRPr lang="en-US" sz="2400" b="1" kern="1200" dirty="0" smtClean="0">
                <a:solidFill>
                  <a:srgbClr val="2B353B"/>
                </a:solidFill>
                <a:latin typeface="Arial"/>
                <a:ea typeface="+mn-ea"/>
                <a:cs typeface="Arial"/>
              </a:defRPr>
            </a:lvl1pPr>
            <a:lvl2pPr marL="683666" indent="-380990">
              <a:buFont typeface="Arial" panose="020B0604020202020204" pitchFamily="34" charset="0"/>
              <a:buChar char="•"/>
              <a:defRPr lang="en-US" sz="2133" b="1" kern="1200" dirty="0" smtClean="0">
                <a:solidFill>
                  <a:srgbClr val="2B353B"/>
                </a:solidFill>
                <a:latin typeface="Arial"/>
                <a:ea typeface="+mn-ea"/>
                <a:cs typeface="Arial"/>
              </a:defRPr>
            </a:lvl2pPr>
            <a:lvl3pPr marL="994808" indent="-380990">
              <a:buFont typeface="Arial" panose="020B0604020202020204" pitchFamily="34" charset="0"/>
              <a:buChar char="•"/>
              <a:defRPr lang="en-US" sz="2133" kern="1200" dirty="0" smtClean="0">
                <a:solidFill>
                  <a:srgbClr val="2B353B"/>
                </a:solidFill>
                <a:latin typeface="Arial"/>
                <a:ea typeface="+mn-ea"/>
                <a:cs typeface="Arial"/>
              </a:defRPr>
            </a:lvl3pPr>
            <a:lvl4pPr marL="1297484" indent="-380990">
              <a:buFont typeface="Arial" panose="020B0604020202020204" pitchFamily="34" charset="0"/>
              <a:buChar char="•"/>
              <a:defRPr lang="en-US" sz="1867" b="1" kern="1200" dirty="0" smtClean="0">
                <a:solidFill>
                  <a:srgbClr val="2B353B"/>
                </a:solidFill>
                <a:latin typeface="Arial"/>
                <a:ea typeface="+mn-ea"/>
                <a:cs typeface="Arial"/>
              </a:defRPr>
            </a:lvl4pPr>
            <a:lvl5pPr marL="1600160" indent="-380990">
              <a:buFont typeface="Arial" panose="020B0604020202020204" pitchFamily="34" charset="0"/>
              <a:buChar char="•"/>
              <a:defRPr lang="en-US" sz="1867" kern="1200" dirty="0">
                <a:solidFill>
                  <a:srgbClr val="2B353B"/>
                </a:solidFill>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2612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FOUO-Subtitle">
    <p:spTree>
      <p:nvGrpSpPr>
        <p:cNvPr id="1" name=""/>
        <p:cNvGrpSpPr/>
        <p:nvPr/>
      </p:nvGrpSpPr>
      <p:grpSpPr>
        <a:xfrm>
          <a:off x="0" y="0"/>
          <a:ext cx="0" cy="0"/>
          <a:chOff x="0" y="0"/>
          <a:chExt cx="0" cy="0"/>
        </a:xfrm>
      </p:grpSpPr>
      <p:sp>
        <p:nvSpPr>
          <p:cNvPr id="5" name="Text Placeholder 14"/>
          <p:cNvSpPr>
            <a:spLocks noGrp="1"/>
          </p:cNvSpPr>
          <p:nvPr userDrawn="1"/>
        </p:nvSpPr>
        <p:spPr>
          <a:xfrm>
            <a:off x="2953413" y="4228663"/>
            <a:ext cx="7250176" cy="621792"/>
          </a:xfrm>
          <a:prstGeom prst="rect">
            <a:avLst/>
          </a:prstGeom>
        </p:spPr>
        <p:txBody>
          <a:bodyPr/>
          <a:lstStyle>
            <a:lvl1pPr marL="342900" indent="-342900" algn="r" defTabSz="914400" rtl="0" eaLnBrk="1" latinLnBrk="0" hangingPunct="1">
              <a:spcBef>
                <a:spcPct val="20000"/>
              </a:spcBef>
              <a:buFont typeface="Arial" pitchFamily="34" charset="0"/>
              <a:buNone/>
              <a:defRPr sz="18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9" marR="0" lvl="0" indent="-457189" algn="r" defTabSz="121917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10" name="Rectangle 9"/>
          <p:cNvSpPr/>
          <p:nvPr userDrawn="1"/>
        </p:nvSpPr>
        <p:spPr>
          <a:xfrm>
            <a:off x="0" y="0"/>
            <a:ext cx="12192000" cy="1016000"/>
          </a:xfrm>
          <a:prstGeom prst="rect">
            <a:avLst/>
          </a:prstGeom>
          <a:gradFill flip="none" rotWithShape="1">
            <a:gsLst>
              <a:gs pos="0">
                <a:schemeClr val="bg1"/>
              </a:gs>
              <a:gs pos="100000">
                <a:schemeClr val="tx1">
                  <a:lumMod val="50000"/>
                  <a:lumOff val="50000"/>
                  <a:alpha val="26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Franklin Gothic Medium Cond" panose="020B0606030402020204" pitchFamily="34" charset="0"/>
            </a:endParaRPr>
          </a:p>
        </p:txBody>
      </p:sp>
      <p:pic>
        <p:nvPicPr>
          <p:cNvPr id="11" name="Picture 10" descr="Business ModelYM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7343" y="302830"/>
            <a:ext cx="1790815" cy="651540"/>
          </a:xfrm>
          <a:prstGeom prst="rect">
            <a:avLst/>
          </a:prstGeom>
        </p:spPr>
      </p:pic>
      <p:sp>
        <p:nvSpPr>
          <p:cNvPr id="13" name="Rectangle 12"/>
          <p:cNvSpPr/>
          <p:nvPr userDrawn="1"/>
        </p:nvSpPr>
        <p:spPr>
          <a:xfrm>
            <a:off x="0" y="1020937"/>
            <a:ext cx="12192000" cy="157652"/>
          </a:xfrm>
          <a:prstGeom prst="rect">
            <a:avLst/>
          </a:prstGeom>
          <a:solidFill>
            <a:srgbClr val="5444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6639B7"/>
                </a:solidFill>
              </a:rPr>
              <a:t>        </a:t>
            </a:r>
          </a:p>
        </p:txBody>
      </p:sp>
      <p:sp>
        <p:nvSpPr>
          <p:cNvPr id="9" name="Text Placeholder 12"/>
          <p:cNvSpPr>
            <a:spLocks noGrp="1"/>
          </p:cNvSpPr>
          <p:nvPr>
            <p:ph type="body" sz="quarter" idx="13"/>
          </p:nvPr>
        </p:nvSpPr>
        <p:spPr>
          <a:xfrm>
            <a:off x="2347385" y="114660"/>
            <a:ext cx="7122681" cy="618067"/>
          </a:xfrm>
          <a:prstGeom prst="rect">
            <a:avLst/>
          </a:prstGeom>
        </p:spPr>
        <p:txBody>
          <a:bodyPr/>
          <a:lstStyle>
            <a:lvl1pPr marL="0" indent="0">
              <a:buNone/>
              <a:defRPr lang="en-US" sz="3200" kern="1200" smtClean="0">
                <a:solidFill>
                  <a:srgbClr val="2B353B"/>
                </a:solidFill>
                <a:latin typeface="Franklin Gothic Medium Cond" panose="020B0606030402020204" pitchFamily="34" charset="0"/>
                <a:ea typeface="+mj-ea"/>
                <a:cs typeface="Franklin Gothic Medium Cond" panose="020B0606030402020204" pitchFamily="34" charset="0"/>
              </a:defRPr>
            </a:lvl1pPr>
          </a:lstStyle>
          <a:p>
            <a:pPr lvl="0"/>
            <a:r>
              <a:rPr lang="en-US" dirty="0"/>
              <a:t>Click to edit Master text styles</a:t>
            </a:r>
          </a:p>
        </p:txBody>
      </p:sp>
      <p:sp>
        <p:nvSpPr>
          <p:cNvPr id="12" name="Text Placeholder 14"/>
          <p:cNvSpPr>
            <a:spLocks noGrp="1"/>
          </p:cNvSpPr>
          <p:nvPr>
            <p:ph type="body" sz="quarter" idx="14"/>
          </p:nvPr>
        </p:nvSpPr>
        <p:spPr>
          <a:xfrm>
            <a:off x="2356834" y="523966"/>
            <a:ext cx="7113231" cy="728133"/>
          </a:xfrm>
          <a:prstGeom prst="rect">
            <a:avLst/>
          </a:prstGeom>
        </p:spPr>
        <p:txBody>
          <a:bodyPr/>
          <a:lstStyle>
            <a:lvl1pPr marL="0" indent="0">
              <a:buNone/>
              <a:defRPr lang="en-US" sz="1867" kern="1200" dirty="0" smtClean="0">
                <a:solidFill>
                  <a:srgbClr val="2B353B"/>
                </a:solidFill>
                <a:latin typeface="Franklin Gothic Medium Cond" panose="020B0606030402020204" pitchFamily="34" charset="0"/>
                <a:ea typeface="+mn-ea"/>
                <a:cs typeface="Franklin Gothic Medium Cond" panose="020B0606030402020204" pitchFamily="34" charset="0"/>
              </a:defRPr>
            </a:lvl1pPr>
          </a:lstStyle>
          <a:p>
            <a:pPr lvl="0"/>
            <a:r>
              <a:rPr lang="en-US" dirty="0"/>
              <a:t>Click to edit Master text</a:t>
            </a:r>
          </a:p>
        </p:txBody>
      </p:sp>
      <p:sp>
        <p:nvSpPr>
          <p:cNvPr id="17" name="Text Placeholder 7"/>
          <p:cNvSpPr>
            <a:spLocks noGrp="1"/>
          </p:cNvSpPr>
          <p:nvPr>
            <p:ph type="body" sz="quarter" idx="11"/>
          </p:nvPr>
        </p:nvSpPr>
        <p:spPr>
          <a:xfrm>
            <a:off x="508000" y="1295400"/>
            <a:ext cx="11176000" cy="5181600"/>
          </a:xfrm>
          <a:prstGeom prst="rect">
            <a:avLst/>
          </a:prstGeom>
        </p:spPr>
        <p:txBody>
          <a:bodyPr/>
          <a:lstStyle>
            <a:lvl1pPr marL="302676" indent="-302676">
              <a:buFont typeface="Arial" panose="020B0604020202020204" pitchFamily="34" charset="0"/>
              <a:buChar char="•"/>
              <a:defRPr lang="en-US" sz="2400" b="1" kern="1200" dirty="0" smtClean="0">
                <a:solidFill>
                  <a:srgbClr val="2B353B"/>
                </a:solidFill>
                <a:latin typeface="Arial"/>
                <a:ea typeface="+mn-ea"/>
                <a:cs typeface="Arial"/>
              </a:defRPr>
            </a:lvl1pPr>
            <a:lvl2pPr marL="613818" indent="-311143">
              <a:buFont typeface="Arial" panose="020B0604020202020204" pitchFamily="34" charset="0"/>
              <a:buChar char="•"/>
              <a:defRPr lang="en-US" sz="2133" b="1" kern="1200" dirty="0" smtClean="0">
                <a:solidFill>
                  <a:srgbClr val="2B353B"/>
                </a:solidFill>
                <a:latin typeface="Arial"/>
                <a:ea typeface="+mn-ea"/>
                <a:cs typeface="Arial"/>
              </a:defRPr>
            </a:lvl2pPr>
            <a:lvl3pPr marL="916494" indent="-302676">
              <a:buFont typeface="Arial" panose="020B0604020202020204" pitchFamily="34" charset="0"/>
              <a:buChar char="•"/>
              <a:defRPr lang="en-US" sz="2133" kern="1200" dirty="0" smtClean="0">
                <a:solidFill>
                  <a:srgbClr val="2B353B"/>
                </a:solidFill>
                <a:latin typeface="Arial"/>
                <a:ea typeface="+mn-ea"/>
                <a:cs typeface="Arial"/>
              </a:defRPr>
            </a:lvl3pPr>
            <a:lvl4pPr marL="1219170" indent="-302676">
              <a:buFont typeface="Arial" panose="020B0604020202020204" pitchFamily="34" charset="0"/>
              <a:buChar char="•"/>
              <a:defRPr lang="en-US" sz="1867" b="1" kern="1200" dirty="0" smtClean="0">
                <a:solidFill>
                  <a:srgbClr val="2B353B"/>
                </a:solidFill>
                <a:latin typeface="Arial"/>
                <a:ea typeface="+mn-ea"/>
                <a:cs typeface="Arial"/>
              </a:defRPr>
            </a:lvl4pPr>
            <a:lvl5pPr marL="1521846" indent="-302676">
              <a:buFont typeface="Arial" panose="020B0604020202020204" pitchFamily="34" charset="0"/>
              <a:buChar char="•"/>
              <a:defRPr lang="en-US" sz="1867" kern="1200" dirty="0">
                <a:solidFill>
                  <a:srgbClr val="2B353B"/>
                </a:solidFill>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1266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U//FOUO-Facer">
    <p:spTree>
      <p:nvGrpSpPr>
        <p:cNvPr id="1" name=""/>
        <p:cNvGrpSpPr/>
        <p:nvPr/>
      </p:nvGrpSpPr>
      <p:grpSpPr>
        <a:xfrm>
          <a:off x="0" y="0"/>
          <a:ext cx="0" cy="0"/>
          <a:chOff x="0" y="0"/>
          <a:chExt cx="0" cy="0"/>
        </a:xfrm>
      </p:grpSpPr>
      <p:sp>
        <p:nvSpPr>
          <p:cNvPr id="5" name="Text Placeholder 14"/>
          <p:cNvSpPr>
            <a:spLocks noGrp="1"/>
          </p:cNvSpPr>
          <p:nvPr userDrawn="1"/>
        </p:nvSpPr>
        <p:spPr>
          <a:xfrm>
            <a:off x="2953413" y="4228663"/>
            <a:ext cx="7250176" cy="621792"/>
          </a:xfrm>
          <a:prstGeom prst="rect">
            <a:avLst/>
          </a:prstGeom>
        </p:spPr>
        <p:txBody>
          <a:bodyPr/>
          <a:lstStyle>
            <a:lvl1pPr marL="342900" indent="-342900" algn="r" defTabSz="914400" rtl="0" eaLnBrk="1" latinLnBrk="0" hangingPunct="1">
              <a:spcBef>
                <a:spcPct val="20000"/>
              </a:spcBef>
              <a:buFont typeface="Arial" pitchFamily="34" charset="0"/>
              <a:buNone/>
              <a:defRPr sz="18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9" marR="0" lvl="0" indent="-457189" algn="r" defTabSz="121917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10" name="Rectangle 9"/>
          <p:cNvSpPr/>
          <p:nvPr userDrawn="1"/>
        </p:nvSpPr>
        <p:spPr>
          <a:xfrm>
            <a:off x="0" y="0"/>
            <a:ext cx="12192000" cy="1016000"/>
          </a:xfrm>
          <a:prstGeom prst="rect">
            <a:avLst/>
          </a:prstGeom>
          <a:gradFill flip="none" rotWithShape="1">
            <a:gsLst>
              <a:gs pos="0">
                <a:schemeClr val="bg1"/>
              </a:gs>
              <a:gs pos="100000">
                <a:schemeClr val="tx1">
                  <a:lumMod val="50000"/>
                  <a:lumOff val="50000"/>
                  <a:alpha val="26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Franklin Gothic Medium Cond" panose="020B0606030402020204" pitchFamily="34" charset="0"/>
            </a:endParaRPr>
          </a:p>
        </p:txBody>
      </p:sp>
      <p:pic>
        <p:nvPicPr>
          <p:cNvPr id="11" name="Picture 10" descr="Business ModelYM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7343" y="302830"/>
            <a:ext cx="1790815" cy="651540"/>
          </a:xfrm>
          <a:prstGeom prst="rect">
            <a:avLst/>
          </a:prstGeom>
        </p:spPr>
      </p:pic>
      <p:sp>
        <p:nvSpPr>
          <p:cNvPr id="13" name="Rectangle 12"/>
          <p:cNvSpPr/>
          <p:nvPr userDrawn="1"/>
        </p:nvSpPr>
        <p:spPr>
          <a:xfrm>
            <a:off x="0" y="1020937"/>
            <a:ext cx="12192000" cy="157652"/>
          </a:xfrm>
          <a:prstGeom prst="rect">
            <a:avLst/>
          </a:prstGeom>
          <a:solidFill>
            <a:srgbClr val="5444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6639B7"/>
                </a:solidFill>
              </a:rPr>
              <a:t>        </a:t>
            </a:r>
          </a:p>
        </p:txBody>
      </p:sp>
      <p:sp>
        <p:nvSpPr>
          <p:cNvPr id="19" name="Text Placeholder 5"/>
          <p:cNvSpPr>
            <a:spLocks noGrp="1"/>
          </p:cNvSpPr>
          <p:nvPr>
            <p:ph type="body" sz="quarter" idx="10" hasCustomPrompt="1"/>
          </p:nvPr>
        </p:nvSpPr>
        <p:spPr>
          <a:xfrm>
            <a:off x="2347385" y="127441"/>
            <a:ext cx="6726767" cy="768351"/>
          </a:xfrm>
          <a:prstGeom prst="rect">
            <a:avLst/>
          </a:prstGeom>
        </p:spPr>
        <p:txBody>
          <a:bodyPr/>
          <a:lstStyle>
            <a:lvl1pPr marL="0" indent="0">
              <a:buNone/>
              <a:defRPr lang="en-US" sz="3200" kern="1200" smtClean="0">
                <a:solidFill>
                  <a:srgbClr val="544496"/>
                </a:solidFill>
                <a:latin typeface="Franklin Gothic Medium Cond" panose="020B0606030402020204" pitchFamily="34" charset="0"/>
                <a:ea typeface="+mj-ea"/>
                <a:cs typeface="Franklin Gothic Medium Cond" panose="020B0606030402020204" pitchFamily="34" charset="0"/>
              </a:defRPr>
            </a:lvl1pPr>
          </a:lstStyle>
          <a:p>
            <a:pPr lvl="0"/>
            <a:r>
              <a:rPr lang="en-US" dirty="0"/>
              <a:t>Facer - Slide</a:t>
            </a:r>
          </a:p>
        </p:txBody>
      </p:sp>
      <p:sp>
        <p:nvSpPr>
          <p:cNvPr id="12" name="Text Placeholder 7"/>
          <p:cNvSpPr>
            <a:spLocks noGrp="1"/>
          </p:cNvSpPr>
          <p:nvPr>
            <p:ph type="body" sz="quarter" idx="11"/>
          </p:nvPr>
        </p:nvSpPr>
        <p:spPr>
          <a:xfrm>
            <a:off x="508000" y="1295400"/>
            <a:ext cx="11176000" cy="5181600"/>
          </a:xfrm>
          <a:prstGeom prst="rect">
            <a:avLst/>
          </a:prstGeom>
        </p:spPr>
        <p:txBody>
          <a:bodyPr/>
          <a:lstStyle>
            <a:lvl1pPr marL="302676" indent="-302676">
              <a:buFont typeface="Arial" panose="020B0604020202020204" pitchFamily="34" charset="0"/>
              <a:buChar char="•"/>
              <a:defRPr lang="en-US" sz="2400" b="1" kern="1200" dirty="0" smtClean="0">
                <a:solidFill>
                  <a:srgbClr val="2B353B"/>
                </a:solidFill>
                <a:latin typeface="Arial"/>
                <a:ea typeface="+mn-ea"/>
                <a:cs typeface="Arial"/>
              </a:defRPr>
            </a:lvl1pPr>
            <a:lvl2pPr marL="613818" indent="-311143">
              <a:buFont typeface="Arial" panose="020B0604020202020204" pitchFamily="34" charset="0"/>
              <a:buChar char="•"/>
              <a:defRPr lang="en-US" sz="2133" b="1" kern="1200" dirty="0" smtClean="0">
                <a:solidFill>
                  <a:srgbClr val="2B353B"/>
                </a:solidFill>
                <a:latin typeface="Arial"/>
                <a:ea typeface="+mn-ea"/>
                <a:cs typeface="Arial"/>
              </a:defRPr>
            </a:lvl2pPr>
            <a:lvl3pPr marL="916494" indent="-302676">
              <a:buFont typeface="Arial" panose="020B0604020202020204" pitchFamily="34" charset="0"/>
              <a:buChar char="•"/>
              <a:defRPr lang="en-US" sz="2133" kern="1200" dirty="0" smtClean="0">
                <a:solidFill>
                  <a:srgbClr val="2B353B"/>
                </a:solidFill>
                <a:latin typeface="Arial"/>
                <a:ea typeface="+mn-ea"/>
                <a:cs typeface="Arial"/>
              </a:defRPr>
            </a:lvl3pPr>
            <a:lvl4pPr marL="1219170" indent="-302676">
              <a:buFont typeface="Arial" panose="020B0604020202020204" pitchFamily="34" charset="0"/>
              <a:buChar char="•"/>
              <a:defRPr lang="en-US" sz="1867" b="1" kern="1200" dirty="0" smtClean="0">
                <a:solidFill>
                  <a:srgbClr val="2B353B"/>
                </a:solidFill>
                <a:latin typeface="Arial"/>
                <a:ea typeface="+mn-ea"/>
                <a:cs typeface="Arial"/>
              </a:defRPr>
            </a:lvl4pPr>
            <a:lvl5pPr marL="1521846" indent="-302676">
              <a:buFont typeface="Arial" panose="020B0604020202020204" pitchFamily="34" charset="0"/>
              <a:buChar char="•"/>
              <a:defRPr lang="en-US" sz="1867" kern="1200" dirty="0">
                <a:solidFill>
                  <a:srgbClr val="2B353B"/>
                </a:solidFill>
                <a:latin typeface="Arial"/>
                <a:ea typeface="+mn-ea"/>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5984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U//FOUO-Blank">
    <p:spTree>
      <p:nvGrpSpPr>
        <p:cNvPr id="1" name=""/>
        <p:cNvGrpSpPr/>
        <p:nvPr/>
      </p:nvGrpSpPr>
      <p:grpSpPr>
        <a:xfrm>
          <a:off x="0" y="0"/>
          <a:ext cx="0" cy="0"/>
          <a:chOff x="0" y="0"/>
          <a:chExt cx="0" cy="0"/>
        </a:xfrm>
      </p:grpSpPr>
      <p:sp>
        <p:nvSpPr>
          <p:cNvPr id="5" name="Text Placeholder 14"/>
          <p:cNvSpPr>
            <a:spLocks noGrp="1"/>
          </p:cNvSpPr>
          <p:nvPr userDrawn="1"/>
        </p:nvSpPr>
        <p:spPr>
          <a:xfrm>
            <a:off x="2953413" y="4228663"/>
            <a:ext cx="7250176" cy="621792"/>
          </a:xfrm>
          <a:prstGeom prst="rect">
            <a:avLst/>
          </a:prstGeom>
        </p:spPr>
        <p:txBody>
          <a:bodyPr/>
          <a:lstStyle>
            <a:lvl1pPr marL="342900" indent="-342900" algn="r" defTabSz="914400" rtl="0" eaLnBrk="1" latinLnBrk="0" hangingPunct="1">
              <a:spcBef>
                <a:spcPct val="20000"/>
              </a:spcBef>
              <a:buFont typeface="Arial" pitchFamily="34" charset="0"/>
              <a:buNone/>
              <a:defRPr sz="18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9" marR="0" lvl="0" indent="-457189" algn="r" defTabSz="121917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10" name="Rectangle 9"/>
          <p:cNvSpPr/>
          <p:nvPr userDrawn="1"/>
        </p:nvSpPr>
        <p:spPr>
          <a:xfrm>
            <a:off x="0" y="0"/>
            <a:ext cx="12192000" cy="1016000"/>
          </a:xfrm>
          <a:prstGeom prst="rect">
            <a:avLst/>
          </a:prstGeom>
          <a:gradFill flip="none" rotWithShape="1">
            <a:gsLst>
              <a:gs pos="0">
                <a:schemeClr val="bg1"/>
              </a:gs>
              <a:gs pos="100000">
                <a:schemeClr val="tx1">
                  <a:lumMod val="50000"/>
                  <a:lumOff val="50000"/>
                  <a:alpha val="26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1" name="Picture 10" descr="Business ModelYM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7343" y="302830"/>
            <a:ext cx="1790815" cy="651540"/>
          </a:xfrm>
          <a:prstGeom prst="rect">
            <a:avLst/>
          </a:prstGeom>
        </p:spPr>
      </p:pic>
      <p:sp>
        <p:nvSpPr>
          <p:cNvPr id="13" name="Rectangle 12"/>
          <p:cNvSpPr/>
          <p:nvPr userDrawn="1"/>
        </p:nvSpPr>
        <p:spPr>
          <a:xfrm>
            <a:off x="0" y="1020937"/>
            <a:ext cx="12192000" cy="157652"/>
          </a:xfrm>
          <a:prstGeom prst="rect">
            <a:avLst/>
          </a:prstGeom>
          <a:solidFill>
            <a:srgbClr val="5444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6639B7"/>
                </a:solidFill>
              </a:rPr>
              <a:t>        </a:t>
            </a:r>
          </a:p>
        </p:txBody>
      </p:sp>
    </p:spTree>
    <p:extLst>
      <p:ext uri="{BB962C8B-B14F-4D97-AF65-F5344CB8AC3E}">
        <p14:creationId xmlns:p14="http://schemas.microsoft.com/office/powerpoint/2010/main" val="2975345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8873DD-D202-4458-BA82-D1DDCD510F3C}" type="datetimeFigureOut">
              <a:rPr lang="en-US" smtClean="0"/>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5AEA6-B5D8-4333-8B2D-A2A05570DF91}" type="slidenum">
              <a:rPr lang="en-US" smtClean="0"/>
              <a:t>‹#›</a:t>
            </a:fld>
            <a:endParaRPr lang="en-US"/>
          </a:p>
        </p:txBody>
      </p:sp>
    </p:spTree>
    <p:extLst>
      <p:ext uri="{BB962C8B-B14F-4D97-AF65-F5344CB8AC3E}">
        <p14:creationId xmlns:p14="http://schemas.microsoft.com/office/powerpoint/2010/main" val="1304864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U//FOUO-Final">
    <p:spTree>
      <p:nvGrpSpPr>
        <p:cNvPr id="1" name=""/>
        <p:cNvGrpSpPr/>
        <p:nvPr/>
      </p:nvGrpSpPr>
      <p:grpSpPr>
        <a:xfrm>
          <a:off x="0" y="0"/>
          <a:ext cx="0" cy="0"/>
          <a:chOff x="0" y="0"/>
          <a:chExt cx="0" cy="0"/>
        </a:xfrm>
      </p:grpSpPr>
      <p:sp>
        <p:nvSpPr>
          <p:cNvPr id="5" name="Text Placeholder 14"/>
          <p:cNvSpPr>
            <a:spLocks noGrp="1"/>
          </p:cNvSpPr>
          <p:nvPr userDrawn="1"/>
        </p:nvSpPr>
        <p:spPr>
          <a:xfrm>
            <a:off x="2953413" y="4228663"/>
            <a:ext cx="7250176" cy="621792"/>
          </a:xfrm>
          <a:prstGeom prst="rect">
            <a:avLst/>
          </a:prstGeom>
        </p:spPr>
        <p:txBody>
          <a:bodyPr/>
          <a:lstStyle>
            <a:lvl1pPr marL="342900" indent="-342900" algn="r" defTabSz="914400" rtl="0" eaLnBrk="1" latinLnBrk="0" hangingPunct="1">
              <a:spcBef>
                <a:spcPct val="20000"/>
              </a:spcBef>
              <a:buFont typeface="Arial" pitchFamily="34" charset="0"/>
              <a:buNone/>
              <a:defRPr sz="18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9" marR="0" lvl="0" indent="-457189" algn="r" defTabSz="121917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7" name="Title 10"/>
          <p:cNvSpPr>
            <a:spLocks noGrp="1"/>
          </p:cNvSpPr>
          <p:nvPr userDrawn="1"/>
        </p:nvSpPr>
        <p:spPr>
          <a:xfrm>
            <a:off x="-450187" y="1735980"/>
            <a:ext cx="9855200" cy="938784"/>
          </a:xfrm>
          <a:prstGeom prst="rect">
            <a:avLst/>
          </a:prstGeom>
        </p:spPr>
        <p:txBody>
          <a:bodyPr/>
          <a:lstStyle>
            <a:lvl1pPr algn="ctr" defTabSz="914400" rtl="0" eaLnBrk="1" latinLnBrk="0" hangingPunct="1">
              <a:spcBef>
                <a:spcPct val="0"/>
              </a:spcBef>
              <a:buNone/>
              <a:defRPr sz="3600" b="1" kern="1200">
                <a:solidFill>
                  <a:schemeClr val="tx1"/>
                </a:solidFill>
                <a:effectLst>
                  <a:outerShdw blurRad="38100" dist="38100" dir="2700000" algn="tl">
                    <a:srgbClr val="000000">
                      <a:alpha val="43137"/>
                    </a:srgbClr>
                  </a:outerShdw>
                </a:effectLst>
                <a:latin typeface="Arial" pitchFamily="34" charset="0"/>
                <a:ea typeface="+mj-ea"/>
                <a:cs typeface="Arial" pitchFamily="34" charset="0"/>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8" name="Text Placeholder 13"/>
          <p:cNvSpPr>
            <a:spLocks noGrp="1"/>
          </p:cNvSpPr>
          <p:nvPr userDrawn="1"/>
        </p:nvSpPr>
        <p:spPr>
          <a:xfrm>
            <a:off x="-500987" y="2720193"/>
            <a:ext cx="9956800" cy="621792"/>
          </a:xfrm>
          <a:prstGeom prst="rect">
            <a:avLst/>
          </a:prstGeom>
        </p:spPr>
        <p:txBody>
          <a:bodyPr/>
          <a:lstStyle>
            <a:lvl1pPr marL="342900" indent="-342900" algn="ctr" defTabSz="914400" rtl="0" eaLnBrk="1" latinLnBrk="0" hangingPunct="1">
              <a:spcBef>
                <a:spcPct val="20000"/>
              </a:spcBef>
              <a:buFont typeface="Arial" pitchFamily="34" charset="0"/>
              <a:buNone/>
              <a:defRPr sz="20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9" marR="0" lvl="0" indent="-457189" algn="ctr" defTabSz="1219170" rtl="0" eaLnBrk="1" fontAlgn="auto" latinLnBrk="0" hangingPunct="1">
              <a:lnSpc>
                <a:spcPct val="100000"/>
              </a:lnSpc>
              <a:spcBef>
                <a:spcPct val="20000"/>
              </a:spcBef>
              <a:spcAft>
                <a:spcPts val="0"/>
              </a:spcAft>
              <a:buClrTx/>
              <a:buSzTx/>
              <a:buFont typeface="Arial" pitchFamily="34" charset="0"/>
              <a:buNone/>
              <a:tabLst/>
              <a:defRPr/>
            </a:pPr>
            <a:endParaRPr kumimoji="0" lang="en-US" sz="2667"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10" name="Text Placeholder 11"/>
          <p:cNvSpPr>
            <a:spLocks noGrp="1"/>
          </p:cNvSpPr>
          <p:nvPr userDrawn="1"/>
        </p:nvSpPr>
        <p:spPr>
          <a:xfrm>
            <a:off x="2953413" y="3642140"/>
            <a:ext cx="7250176" cy="621792"/>
          </a:xfrm>
          <a:prstGeom prst="rect">
            <a:avLst/>
          </a:prstGeom>
        </p:spPr>
        <p:txBody>
          <a:bodyPr/>
          <a:lstStyle>
            <a:lvl1pPr marL="342900" indent="-342900" algn="r" defTabSz="914400" rtl="0" eaLnBrk="1" latinLnBrk="0" hangingPunct="1">
              <a:spcBef>
                <a:spcPct val="20000"/>
              </a:spcBef>
              <a:buFont typeface="Arial" pitchFamily="34" charset="0"/>
              <a:buNone/>
              <a:defRPr sz="20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667" kern="1200"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34692" y="1779588"/>
            <a:ext cx="4778832" cy="1650869"/>
          </a:xfrm>
          <a:prstGeom prst="rect">
            <a:avLst/>
          </a:prstGeom>
        </p:spPr>
      </p:pic>
      <p:sp>
        <p:nvSpPr>
          <p:cNvPr id="13" name="TextBox 12"/>
          <p:cNvSpPr txBox="1"/>
          <p:nvPr userDrawn="1"/>
        </p:nvSpPr>
        <p:spPr>
          <a:xfrm>
            <a:off x="3584938" y="3460503"/>
            <a:ext cx="4970528" cy="625684"/>
          </a:xfrm>
          <a:prstGeom prst="rect">
            <a:avLst/>
          </a:prstGeom>
          <a:noFill/>
        </p:spPr>
        <p:txBody>
          <a:bodyPr wrap="none" rtlCol="0">
            <a:spAutoFit/>
          </a:bodyPr>
          <a:lstStyle/>
          <a:p>
            <a:r>
              <a:rPr lang="en-US" sz="1733" b="1" dirty="0">
                <a:latin typeface="Arial" panose="020B0604020202020204" pitchFamily="34" charset="0"/>
                <a:cs typeface="Arial" panose="020B0604020202020204" pitchFamily="34" charset="0"/>
              </a:rPr>
              <a:t>DEFENSE INFORMATION SYSTEMS AGENCY</a:t>
            </a:r>
          </a:p>
          <a:p>
            <a:r>
              <a:rPr lang="en-US" sz="1733" dirty="0">
                <a:latin typeface="Arial" panose="020B0604020202020204" pitchFamily="34" charset="0"/>
                <a:cs typeface="Arial" panose="020B0604020202020204" pitchFamily="34" charset="0"/>
              </a:rPr>
              <a:t>The IT Combat Support Agency</a:t>
            </a:r>
          </a:p>
        </p:txBody>
      </p:sp>
      <p:pic>
        <p:nvPicPr>
          <p:cNvPr id="14" name="Picture 13"/>
          <p:cNvPicPr>
            <a:picLocks noChangeAspect="1"/>
          </p:cNvPicPr>
          <p:nvPr userDrawn="1"/>
        </p:nvPicPr>
        <p:blipFill>
          <a:blip r:embed="rId3" cstate="screen">
            <a:biLevel thresh="75000"/>
            <a:extLst>
              <a:ext uri="{28A0092B-C50C-407E-A947-70E740481C1C}">
                <a14:useLocalDpi xmlns:a14="http://schemas.microsoft.com/office/drawing/2010/main"/>
              </a:ext>
            </a:extLst>
          </a:blip>
          <a:stretch>
            <a:fillRect/>
          </a:stretch>
        </p:blipFill>
        <p:spPr>
          <a:xfrm>
            <a:off x="5529259" y="4308967"/>
            <a:ext cx="238403" cy="238403"/>
          </a:xfrm>
          <a:prstGeom prst="rect">
            <a:avLst/>
          </a:prstGeom>
        </p:spPr>
      </p:pic>
      <p:sp>
        <p:nvSpPr>
          <p:cNvPr id="15" name="TextBox 14"/>
          <p:cNvSpPr txBox="1"/>
          <p:nvPr userDrawn="1"/>
        </p:nvSpPr>
        <p:spPr>
          <a:xfrm>
            <a:off x="5700007" y="4265412"/>
            <a:ext cx="949299" cy="318100"/>
          </a:xfrm>
          <a:prstGeom prst="rect">
            <a:avLst/>
          </a:prstGeom>
          <a:noFill/>
        </p:spPr>
        <p:txBody>
          <a:bodyPr wrap="none" rtlCol="0">
            <a:spAutoFit/>
          </a:bodyPr>
          <a:lstStyle/>
          <a:p>
            <a:r>
              <a:rPr lang="en-US" sz="1467" b="1" dirty="0">
                <a:latin typeface="Arial" panose="020B0604020202020204" pitchFamily="34" charset="0"/>
                <a:cs typeface="Arial" panose="020B0604020202020204" pitchFamily="34" charset="0"/>
              </a:rPr>
              <a:t>/USDISA</a:t>
            </a:r>
          </a:p>
        </p:txBody>
      </p:sp>
      <p:pic>
        <p:nvPicPr>
          <p:cNvPr id="16" name="Picture 15"/>
          <p:cNvPicPr>
            <a:picLocks noChangeAspect="1"/>
          </p:cNvPicPr>
          <p:nvPr userDrawn="1"/>
        </p:nvPicPr>
        <p:blipFill>
          <a:blip r:embed="rId4" cstate="screen">
            <a:biLevel thresh="75000"/>
            <a:extLst>
              <a:ext uri="{28A0092B-C50C-407E-A947-70E740481C1C}">
                <a14:useLocalDpi xmlns:a14="http://schemas.microsoft.com/office/drawing/2010/main"/>
              </a:ext>
            </a:extLst>
          </a:blip>
          <a:stretch>
            <a:fillRect/>
          </a:stretch>
        </p:blipFill>
        <p:spPr>
          <a:xfrm>
            <a:off x="7033133" y="4291793"/>
            <a:ext cx="289204" cy="289204"/>
          </a:xfrm>
          <a:prstGeom prst="rect">
            <a:avLst/>
          </a:prstGeom>
        </p:spPr>
      </p:pic>
      <p:sp>
        <p:nvSpPr>
          <p:cNvPr id="17" name="TextBox 16"/>
          <p:cNvSpPr txBox="1"/>
          <p:nvPr userDrawn="1"/>
        </p:nvSpPr>
        <p:spPr>
          <a:xfrm>
            <a:off x="7230537" y="4238199"/>
            <a:ext cx="1079142" cy="318100"/>
          </a:xfrm>
          <a:prstGeom prst="rect">
            <a:avLst/>
          </a:prstGeom>
          <a:noFill/>
        </p:spPr>
        <p:txBody>
          <a:bodyPr wrap="none" rtlCol="0">
            <a:spAutoFit/>
          </a:bodyPr>
          <a:lstStyle/>
          <a:p>
            <a:r>
              <a:rPr lang="en-US" sz="1467" b="1" dirty="0">
                <a:latin typeface="Arial" panose="020B0604020202020204" pitchFamily="34" charset="0"/>
                <a:cs typeface="Arial" panose="020B0604020202020204" pitchFamily="34" charset="0"/>
              </a:rPr>
              <a:t>@USDISA</a:t>
            </a:r>
          </a:p>
        </p:txBody>
      </p:sp>
      <p:pic>
        <p:nvPicPr>
          <p:cNvPr id="18" name="Picture 1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734692" y="4330798"/>
            <a:ext cx="262925" cy="236855"/>
          </a:xfrm>
          <a:prstGeom prst="rect">
            <a:avLst/>
          </a:prstGeom>
        </p:spPr>
      </p:pic>
      <p:sp>
        <p:nvSpPr>
          <p:cNvPr id="19" name="TextBox 18"/>
          <p:cNvSpPr txBox="1"/>
          <p:nvPr userDrawn="1"/>
        </p:nvSpPr>
        <p:spPr>
          <a:xfrm>
            <a:off x="3935807" y="4263932"/>
            <a:ext cx="1370312" cy="318100"/>
          </a:xfrm>
          <a:prstGeom prst="rect">
            <a:avLst/>
          </a:prstGeom>
          <a:noFill/>
        </p:spPr>
        <p:txBody>
          <a:bodyPr wrap="none" rtlCol="0">
            <a:spAutoFit/>
          </a:bodyPr>
          <a:lstStyle/>
          <a:p>
            <a:r>
              <a:rPr lang="en-US" sz="1467" b="1" dirty="0">
                <a:latin typeface="Arial" panose="020B0604020202020204" pitchFamily="34" charset="0"/>
                <a:cs typeface="Arial" panose="020B0604020202020204" pitchFamily="34" charset="0"/>
              </a:rPr>
              <a:t>www.disa.mil</a:t>
            </a:r>
          </a:p>
        </p:txBody>
      </p:sp>
    </p:spTree>
    <p:extLst>
      <p:ext uri="{BB962C8B-B14F-4D97-AF65-F5344CB8AC3E}">
        <p14:creationId xmlns:p14="http://schemas.microsoft.com/office/powerpoint/2010/main" val="1545014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333" b="0" i="0">
                <a:solidFill>
                  <a:schemeClr val="tx1"/>
                </a:solidFill>
                <a:latin typeface="Franklin Gothic Medium Cond"/>
                <a:cs typeface="Franklin Gothic Medium Cond"/>
              </a:defRPr>
            </a:lvl1pPr>
          </a:lstStyle>
          <a:p>
            <a:endParaRPr/>
          </a:p>
        </p:txBody>
      </p:sp>
      <p:sp>
        <p:nvSpPr>
          <p:cNvPr id="3" name="Holder 3"/>
          <p:cNvSpPr>
            <a:spLocks noGrp="1"/>
          </p:cNvSpPr>
          <p:nvPr>
            <p:ph sz="half" idx="2"/>
          </p:nvPr>
        </p:nvSpPr>
        <p:spPr>
          <a:xfrm>
            <a:off x="644265" y="2236272"/>
            <a:ext cx="4798905" cy="328231"/>
          </a:xfrm>
          <a:prstGeom prst="rect">
            <a:avLst/>
          </a:prstGeom>
        </p:spPr>
        <p:txBody>
          <a:bodyPr wrap="square" lIns="0" tIns="0" rIns="0" bIns="0">
            <a:spAutoFit/>
          </a:bodyPr>
          <a:lstStyle>
            <a:lvl1pPr>
              <a:defRPr sz="2133" b="1" i="0">
                <a:solidFill>
                  <a:schemeClr val="bg1"/>
                </a:solidFill>
                <a:latin typeface="Arial"/>
                <a:cs typeface="Arial"/>
              </a:defRPr>
            </a:lvl1pPr>
          </a:lstStyle>
          <a:p>
            <a:endParaRPr/>
          </a:p>
        </p:txBody>
      </p:sp>
      <p:sp>
        <p:nvSpPr>
          <p:cNvPr id="4" name="Holder 4"/>
          <p:cNvSpPr>
            <a:spLocks noGrp="1"/>
          </p:cNvSpPr>
          <p:nvPr>
            <p:ph sz="half" idx="3"/>
          </p:nvPr>
        </p:nvSpPr>
        <p:spPr>
          <a:xfrm>
            <a:off x="6675237" y="2236273"/>
            <a:ext cx="4734560" cy="328231"/>
          </a:xfrm>
          <a:prstGeom prst="rect">
            <a:avLst/>
          </a:prstGeom>
        </p:spPr>
        <p:txBody>
          <a:bodyPr wrap="square" lIns="0" tIns="0" rIns="0" bIns="0">
            <a:spAutoFit/>
          </a:bodyPr>
          <a:lstStyle>
            <a:lvl1pPr>
              <a:defRPr sz="2133" b="1" i="0">
                <a:solidFill>
                  <a:schemeClr val="bg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defRPr sz="1467" b="0" i="0">
                <a:solidFill>
                  <a:schemeClr val="bg1"/>
                </a:solidFill>
                <a:latin typeface="Franklin Gothic Medium Cond"/>
                <a:cs typeface="Franklin Gothic Medium Cond"/>
              </a:defRPr>
            </a:lvl1pPr>
          </a:lstStyle>
          <a:p>
            <a:pPr marL="16933">
              <a:spcBef>
                <a:spcPts val="13"/>
              </a:spcBef>
            </a:pPr>
            <a:r>
              <a:rPr lang="en-US"/>
              <a:t>TRUST</a:t>
            </a:r>
            <a:r>
              <a:rPr lang="en-US" spc="-53"/>
              <a:t> </a:t>
            </a:r>
            <a:r>
              <a:rPr lang="en-US"/>
              <a:t>IN</a:t>
            </a:r>
            <a:r>
              <a:rPr lang="en-US" spc="-20"/>
              <a:t> </a:t>
            </a:r>
            <a:r>
              <a:rPr lang="en-US" spc="-7"/>
              <a:t>DISA:</a:t>
            </a:r>
            <a:r>
              <a:rPr lang="en-US" spc="-40"/>
              <a:t> </a:t>
            </a:r>
            <a:r>
              <a:rPr lang="en-US"/>
              <a:t>MISSION</a:t>
            </a:r>
            <a:r>
              <a:rPr lang="en-US" spc="-40"/>
              <a:t> </a:t>
            </a:r>
            <a:r>
              <a:rPr lang="en-US"/>
              <a:t>FIRST,</a:t>
            </a:r>
            <a:r>
              <a:rPr lang="en-US" spc="-53"/>
              <a:t> </a:t>
            </a:r>
            <a:r>
              <a:rPr lang="en-US" spc="-7"/>
              <a:t>PEOPLE</a:t>
            </a:r>
            <a:r>
              <a:rPr lang="en-US" spc="-47"/>
              <a:t> </a:t>
            </a:r>
            <a:r>
              <a:rPr lang="en-US" spc="-7"/>
              <a:t>ALWAYS!</a:t>
            </a:r>
            <a:endParaRPr lang="en-US" spc="-7" dirty="0"/>
          </a:p>
        </p:txBody>
      </p:sp>
      <p:sp>
        <p:nvSpPr>
          <p:cNvPr id="6" name="Holder 6"/>
          <p:cNvSpPr>
            <a:spLocks noGrp="1"/>
          </p:cNvSpPr>
          <p:nvPr>
            <p:ph type="dt" sz="half" idx="6"/>
          </p:nvPr>
        </p:nvSpPr>
        <p:spPr/>
        <p:txBody>
          <a:bodyPr lIns="0" tIns="0" rIns="0" bIns="0"/>
          <a:lstStyle>
            <a:lvl1pPr>
              <a:defRPr sz="1067" b="0" i="0">
                <a:solidFill>
                  <a:schemeClr val="bg1"/>
                </a:solidFill>
                <a:latin typeface="Arial"/>
                <a:cs typeface="Arial"/>
              </a:defRPr>
            </a:lvl1pPr>
          </a:lstStyle>
          <a:p>
            <a:pPr marL="16933">
              <a:spcBef>
                <a:spcPts val="33"/>
              </a:spcBef>
            </a:pPr>
            <a:r>
              <a:rPr lang="en-US"/>
              <a:t>UNCLASSIFIED//FOR OFFICIAL USE</a:t>
            </a:r>
            <a:r>
              <a:rPr lang="en-US" spc="-140"/>
              <a:t> </a:t>
            </a:r>
            <a:r>
              <a:rPr lang="en-US" spc="-7"/>
              <a:t>ONLY</a:t>
            </a:r>
            <a:endParaRPr lang="en-US" spc="-7" dirty="0"/>
          </a:p>
        </p:txBody>
      </p:sp>
      <p:sp>
        <p:nvSpPr>
          <p:cNvPr id="7" name="Holder 7"/>
          <p:cNvSpPr>
            <a:spLocks noGrp="1"/>
          </p:cNvSpPr>
          <p:nvPr>
            <p:ph type="sldNum" sz="quarter" idx="7"/>
          </p:nvPr>
        </p:nvSpPr>
        <p:spPr/>
        <p:txBody>
          <a:bodyPr lIns="0" tIns="0" rIns="0" bIns="0"/>
          <a:lstStyle>
            <a:lvl1pPr>
              <a:defRPr sz="1067" b="0" i="0">
                <a:solidFill>
                  <a:schemeClr val="bg1"/>
                </a:solidFill>
                <a:latin typeface="Arial"/>
                <a:cs typeface="Arial"/>
              </a:defRPr>
            </a:lvl1pPr>
          </a:lstStyle>
          <a:p>
            <a:pPr marL="50799">
              <a:spcBef>
                <a:spcPts val="33"/>
              </a:spcBef>
            </a:pPr>
            <a:fld id="{81D60167-4931-47E6-BA6A-407CBD079E47}" type="slidenum">
              <a:rPr lang="en-US" smtClean="0"/>
              <a:pPr marL="50799">
                <a:spcBef>
                  <a:spcPts val="33"/>
                </a:spcBef>
              </a:pPr>
              <a:t>‹#›</a:t>
            </a:fld>
            <a:endParaRPr lang="en-US" dirty="0"/>
          </a:p>
        </p:txBody>
      </p:sp>
    </p:spTree>
    <p:extLst>
      <p:ext uri="{BB962C8B-B14F-4D97-AF65-F5344CB8AC3E}">
        <p14:creationId xmlns:p14="http://schemas.microsoft.com/office/powerpoint/2010/main" val="1028007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Unclass-Title">
    <p:spTree>
      <p:nvGrpSpPr>
        <p:cNvPr id="1" name=""/>
        <p:cNvGrpSpPr/>
        <p:nvPr/>
      </p:nvGrpSpPr>
      <p:grpSpPr>
        <a:xfrm>
          <a:off x="0" y="0"/>
          <a:ext cx="0" cy="0"/>
          <a:chOff x="0" y="0"/>
          <a:chExt cx="0" cy="0"/>
        </a:xfrm>
      </p:grpSpPr>
      <p:sp>
        <p:nvSpPr>
          <p:cNvPr id="5" name="Text Placeholder 14"/>
          <p:cNvSpPr>
            <a:spLocks noGrp="1"/>
          </p:cNvSpPr>
          <p:nvPr userDrawn="1"/>
        </p:nvSpPr>
        <p:spPr>
          <a:xfrm>
            <a:off x="2953413" y="4228663"/>
            <a:ext cx="7250176" cy="621792"/>
          </a:xfrm>
          <a:prstGeom prst="rect">
            <a:avLst/>
          </a:prstGeom>
        </p:spPr>
        <p:txBody>
          <a:bodyPr/>
          <a:lstStyle>
            <a:lvl1pPr marL="342900" indent="-342900" algn="r" defTabSz="914400" rtl="0" eaLnBrk="1" latinLnBrk="0" hangingPunct="1">
              <a:spcBef>
                <a:spcPct val="20000"/>
              </a:spcBef>
              <a:buFont typeface="Arial" pitchFamily="34" charset="0"/>
              <a:buNone/>
              <a:defRPr sz="18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89" marR="0" lvl="0" indent="-457189" algn="r" defTabSz="121917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12" name="Text Placeholder 11"/>
          <p:cNvSpPr>
            <a:spLocks noGrp="1"/>
          </p:cNvSpPr>
          <p:nvPr>
            <p:ph type="body" sz="quarter" idx="10" hasCustomPrompt="1"/>
          </p:nvPr>
        </p:nvSpPr>
        <p:spPr>
          <a:xfrm>
            <a:off x="3396950" y="1471386"/>
            <a:ext cx="8262860" cy="937684"/>
          </a:xfrm>
          <a:prstGeom prst="rect">
            <a:avLst/>
          </a:prstGeom>
        </p:spPr>
        <p:txBody>
          <a:bodyPr/>
          <a:lstStyle>
            <a:lvl1pPr marL="0" indent="0">
              <a:buNone/>
              <a:defRPr lang="en-US" sz="5867" kern="1200" dirty="0">
                <a:solidFill>
                  <a:schemeClr val="tx1"/>
                </a:solidFill>
                <a:latin typeface="Franklin Gothic Medium Cond" panose="020B0606030402020204" pitchFamily="34" charset="0"/>
                <a:ea typeface="+mj-ea"/>
                <a:cs typeface="Franklin Gothic Medium Cond" panose="020B0606030402020204" pitchFamily="34" charset="0"/>
              </a:defRPr>
            </a:lvl1pPr>
          </a:lstStyle>
          <a:p>
            <a:pPr lvl="0"/>
            <a:r>
              <a:rPr lang="en-US" dirty="0"/>
              <a:t>Click to edit title</a:t>
            </a:r>
          </a:p>
        </p:txBody>
      </p:sp>
      <p:sp>
        <p:nvSpPr>
          <p:cNvPr id="14" name="Text Placeholder 13"/>
          <p:cNvSpPr>
            <a:spLocks noGrp="1"/>
          </p:cNvSpPr>
          <p:nvPr>
            <p:ph type="body" sz="quarter" idx="11" hasCustomPrompt="1"/>
          </p:nvPr>
        </p:nvSpPr>
        <p:spPr>
          <a:xfrm>
            <a:off x="3982359" y="2351263"/>
            <a:ext cx="6221231" cy="628651"/>
          </a:xfrm>
          <a:prstGeom prst="rect">
            <a:avLst/>
          </a:prstGeom>
        </p:spPr>
        <p:txBody>
          <a:bodyPr/>
          <a:lstStyle>
            <a:lvl1pPr marL="0" indent="0">
              <a:buNone/>
              <a:defRPr lang="en-US" sz="3733" kern="1200" dirty="0">
                <a:solidFill>
                  <a:schemeClr val="tx1"/>
                </a:solidFill>
                <a:latin typeface="Franklin Gothic Medium Cond" panose="020B0606030402020204" pitchFamily="34" charset="0"/>
                <a:ea typeface="+mj-ea"/>
                <a:cs typeface="Franklin Gothic Medium Cond" panose="020B0606030402020204" pitchFamily="34" charset="0"/>
              </a:defRPr>
            </a:lvl1pPr>
          </a:lstStyle>
          <a:p>
            <a:pPr lvl="0"/>
            <a:r>
              <a:rPr lang="en-US" dirty="0"/>
              <a:t>Click to edit subtitle</a:t>
            </a:r>
          </a:p>
        </p:txBody>
      </p:sp>
      <p:sp>
        <p:nvSpPr>
          <p:cNvPr id="16" name="Text Placeholder 15"/>
          <p:cNvSpPr>
            <a:spLocks noGrp="1"/>
          </p:cNvSpPr>
          <p:nvPr>
            <p:ph type="body" sz="quarter" idx="12" hasCustomPrompt="1"/>
          </p:nvPr>
        </p:nvSpPr>
        <p:spPr>
          <a:xfrm>
            <a:off x="6221791" y="4407591"/>
            <a:ext cx="5564876" cy="643248"/>
          </a:xfrm>
          <a:prstGeom prst="rect">
            <a:avLst/>
          </a:prstGeom>
        </p:spPr>
        <p:txBody>
          <a:bodyPr/>
          <a:lstStyle>
            <a:lvl1pPr marL="0" indent="0" algn="r">
              <a:buNone/>
              <a:defRPr lang="en-US" sz="2667" kern="1200" dirty="0">
                <a:solidFill>
                  <a:schemeClr val="tx1"/>
                </a:solidFill>
                <a:latin typeface="Franklin Gothic Medium Cond" panose="020B0606030402020204" pitchFamily="34" charset="0"/>
                <a:ea typeface="+mj-ea"/>
                <a:cs typeface="Franklin Gothic Medium Cond" panose="020B0606030402020204" pitchFamily="34" charset="0"/>
              </a:defRPr>
            </a:lvl1pPr>
          </a:lstStyle>
          <a:p>
            <a:pPr lvl="0"/>
            <a:r>
              <a:rPr lang="en-US" dirty="0"/>
              <a:t>Click to edit name</a:t>
            </a:r>
          </a:p>
        </p:txBody>
      </p:sp>
      <p:sp>
        <p:nvSpPr>
          <p:cNvPr id="17" name="Text Placeholder 15"/>
          <p:cNvSpPr>
            <a:spLocks noGrp="1"/>
          </p:cNvSpPr>
          <p:nvPr>
            <p:ph type="body" sz="quarter" idx="13" hasCustomPrompt="1"/>
          </p:nvPr>
        </p:nvSpPr>
        <p:spPr>
          <a:xfrm>
            <a:off x="6221792" y="4794635"/>
            <a:ext cx="5564881" cy="643248"/>
          </a:xfrm>
          <a:prstGeom prst="rect">
            <a:avLst/>
          </a:prstGeom>
        </p:spPr>
        <p:txBody>
          <a:bodyPr/>
          <a:lstStyle>
            <a:lvl1pPr marL="0" indent="0" algn="r">
              <a:buNone/>
              <a:defRPr lang="en-US" sz="2667" kern="1200" dirty="0">
                <a:solidFill>
                  <a:schemeClr val="tx1"/>
                </a:solidFill>
                <a:latin typeface="Franklin Gothic Medium Cond" panose="020B0606030402020204" pitchFamily="34" charset="0"/>
                <a:ea typeface="+mj-ea"/>
                <a:cs typeface="Franklin Gothic Medium Cond" panose="020B0606030402020204" pitchFamily="34" charset="0"/>
              </a:defRPr>
            </a:lvl1pPr>
          </a:lstStyle>
          <a:p>
            <a:pPr lvl="0"/>
            <a:r>
              <a:rPr lang="en-US" dirty="0"/>
              <a:t>Click to edit title</a:t>
            </a:r>
          </a:p>
        </p:txBody>
      </p:sp>
      <p:sp>
        <p:nvSpPr>
          <p:cNvPr id="18" name="Text Placeholder 15"/>
          <p:cNvSpPr>
            <a:spLocks noGrp="1"/>
          </p:cNvSpPr>
          <p:nvPr>
            <p:ph type="body" sz="quarter" idx="14" hasCustomPrompt="1"/>
          </p:nvPr>
        </p:nvSpPr>
        <p:spPr>
          <a:xfrm>
            <a:off x="6221778" y="5169442"/>
            <a:ext cx="5564935" cy="531612"/>
          </a:xfrm>
          <a:prstGeom prst="rect">
            <a:avLst/>
          </a:prstGeom>
        </p:spPr>
        <p:txBody>
          <a:bodyPr/>
          <a:lstStyle>
            <a:lvl1pPr marL="0" indent="0" algn="r">
              <a:buNone/>
              <a:defRPr lang="en-US" sz="2667" kern="1200" dirty="0">
                <a:solidFill>
                  <a:schemeClr val="tx1"/>
                </a:solidFill>
                <a:latin typeface="Franklin Gothic Medium Cond" panose="020B0606030402020204" pitchFamily="34" charset="0"/>
                <a:ea typeface="+mj-ea"/>
                <a:cs typeface="Franklin Gothic Medium Cond" panose="020B0606030402020204" pitchFamily="34" charset="0"/>
              </a:defRPr>
            </a:lvl1pPr>
          </a:lstStyle>
          <a:p>
            <a:pPr lvl="0"/>
            <a:r>
              <a:rPr lang="en-US" dirty="0"/>
              <a:t>Click to edit date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2225" y="271325"/>
            <a:ext cx="1897439" cy="880968"/>
          </a:xfrm>
          <a:prstGeom prst="rect">
            <a:avLst/>
          </a:prstGeom>
        </p:spPr>
      </p:pic>
    </p:spTree>
    <p:extLst>
      <p:ext uri="{BB962C8B-B14F-4D97-AF65-F5344CB8AC3E}">
        <p14:creationId xmlns:p14="http://schemas.microsoft.com/office/powerpoint/2010/main" val="2525234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8873DD-D202-4458-BA82-D1DDCD510F3C}" type="datetimeFigureOut">
              <a:rPr lang="en-US" smtClean="0"/>
              <a:t>6/1/2022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5AEA6-B5D8-4333-8B2D-A2A05570DF91}" type="slidenum">
              <a:rPr lang="en-US" smtClean="0"/>
              <a:t>‹#›</a:t>
            </a:fld>
            <a:endParaRPr lang="en-US"/>
          </a:p>
        </p:txBody>
      </p:sp>
    </p:spTree>
    <p:extLst>
      <p:ext uri="{BB962C8B-B14F-4D97-AF65-F5344CB8AC3E}">
        <p14:creationId xmlns:p14="http://schemas.microsoft.com/office/powerpoint/2010/main" val="1086465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8873DD-D202-4458-BA82-D1DDCD510F3C}" type="datetimeFigureOut">
              <a:rPr lang="en-US" smtClean="0"/>
              <a:t>6/1/2022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75AEA6-B5D8-4333-8B2D-A2A05570DF91}" type="slidenum">
              <a:rPr lang="en-US" smtClean="0"/>
              <a:t>‹#›</a:t>
            </a:fld>
            <a:endParaRPr lang="en-US"/>
          </a:p>
        </p:txBody>
      </p:sp>
    </p:spTree>
    <p:extLst>
      <p:ext uri="{BB962C8B-B14F-4D97-AF65-F5344CB8AC3E}">
        <p14:creationId xmlns:p14="http://schemas.microsoft.com/office/powerpoint/2010/main" val="173390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8873DD-D202-4458-BA82-D1DDCD510F3C}" type="datetimeFigureOut">
              <a:rPr lang="en-US" smtClean="0"/>
              <a:t>6/1/2022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75AEA6-B5D8-4333-8B2D-A2A05570DF91}" type="slidenum">
              <a:rPr lang="en-US" smtClean="0"/>
              <a:t>‹#›</a:t>
            </a:fld>
            <a:endParaRPr lang="en-US"/>
          </a:p>
        </p:txBody>
      </p:sp>
    </p:spTree>
    <p:extLst>
      <p:ext uri="{BB962C8B-B14F-4D97-AF65-F5344CB8AC3E}">
        <p14:creationId xmlns:p14="http://schemas.microsoft.com/office/powerpoint/2010/main" val="2212302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8873DD-D202-4458-BA82-D1DDCD510F3C}" type="datetimeFigureOut">
              <a:rPr lang="en-US" smtClean="0"/>
              <a:t>6/1/2022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75AEA6-B5D8-4333-8B2D-A2A05570DF91}" type="slidenum">
              <a:rPr lang="en-US" smtClean="0"/>
              <a:t>‹#›</a:t>
            </a:fld>
            <a:endParaRPr lang="en-US"/>
          </a:p>
        </p:txBody>
      </p:sp>
    </p:spTree>
    <p:extLst>
      <p:ext uri="{BB962C8B-B14F-4D97-AF65-F5344CB8AC3E}">
        <p14:creationId xmlns:p14="http://schemas.microsoft.com/office/powerpoint/2010/main" val="2234039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8873DD-D202-4458-BA82-D1DDCD510F3C}" type="datetimeFigureOut">
              <a:rPr lang="en-US" smtClean="0"/>
              <a:t>6/1/2022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75AEA6-B5D8-4333-8B2D-A2A05570DF91}" type="slidenum">
              <a:rPr lang="en-US" smtClean="0"/>
              <a:t>‹#›</a:t>
            </a:fld>
            <a:endParaRPr lang="en-US"/>
          </a:p>
        </p:txBody>
      </p:sp>
    </p:spTree>
    <p:extLst>
      <p:ext uri="{BB962C8B-B14F-4D97-AF65-F5344CB8AC3E}">
        <p14:creationId xmlns:p14="http://schemas.microsoft.com/office/powerpoint/2010/main" val="1233408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8873DD-D202-4458-BA82-D1DDCD510F3C}" type="datetimeFigureOut">
              <a:rPr lang="en-US" smtClean="0"/>
              <a:t>6/1/2022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75AEA6-B5D8-4333-8B2D-A2A05570DF91}" type="slidenum">
              <a:rPr lang="en-US" smtClean="0"/>
              <a:t>‹#›</a:t>
            </a:fld>
            <a:endParaRPr lang="en-US"/>
          </a:p>
        </p:txBody>
      </p:sp>
    </p:spTree>
    <p:extLst>
      <p:ext uri="{BB962C8B-B14F-4D97-AF65-F5344CB8AC3E}">
        <p14:creationId xmlns:p14="http://schemas.microsoft.com/office/powerpoint/2010/main" val="1124291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8873DD-D202-4458-BA82-D1DDCD510F3C}" type="datetimeFigureOut">
              <a:rPr lang="en-US" smtClean="0"/>
              <a:t>6/1/2022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75AEA6-B5D8-4333-8B2D-A2A05570DF91}" type="slidenum">
              <a:rPr lang="en-US" smtClean="0"/>
              <a:t>‹#›</a:t>
            </a:fld>
            <a:endParaRPr lang="en-US"/>
          </a:p>
        </p:txBody>
      </p:sp>
    </p:spTree>
    <p:extLst>
      <p:ext uri="{BB962C8B-B14F-4D97-AF65-F5344CB8AC3E}">
        <p14:creationId xmlns:p14="http://schemas.microsoft.com/office/powerpoint/2010/main" val="3447350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8873DD-D202-4458-BA82-D1DDCD510F3C}" type="datetimeFigureOut">
              <a:rPr lang="en-US" smtClean="0"/>
              <a:t>6/1/2022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75AEA6-B5D8-4333-8B2D-A2A05570DF91}" type="slidenum">
              <a:rPr lang="en-US" smtClean="0"/>
              <a:t>‹#›</a:t>
            </a:fld>
            <a:endParaRPr lang="en-US"/>
          </a:p>
        </p:txBody>
      </p:sp>
      <p:sp>
        <p:nvSpPr>
          <p:cNvPr id="7" name="Rectangle 6">
            <a:extLst>
              <a:ext uri="{FF2B5EF4-FFF2-40B4-BE49-F238E27FC236}">
                <a16:creationId xmlns:a16="http://schemas.microsoft.com/office/drawing/2014/main" id="{D513C102-411D-4D49-9D11-70B786B83A1F}"/>
              </a:ext>
            </a:extLst>
          </p:cNvPr>
          <p:cNvSpPr/>
          <p:nvPr userDrawn="1"/>
        </p:nvSpPr>
        <p:spPr>
          <a:xfrm>
            <a:off x="0" y="6557114"/>
            <a:ext cx="12192000" cy="309268"/>
          </a:xfrm>
          <a:prstGeom prst="rect">
            <a:avLst/>
          </a:prstGeom>
          <a:solidFill>
            <a:srgbClr val="544496"/>
          </a:solidFill>
          <a:ln w="9525"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16330961-4537-4DBF-B479-9CE29AF76FF4}"/>
              </a:ext>
            </a:extLst>
          </p:cNvPr>
          <p:cNvSpPr txBox="1"/>
          <p:nvPr userDrawn="1"/>
        </p:nvSpPr>
        <p:spPr>
          <a:xfrm>
            <a:off x="4979" y="6569504"/>
            <a:ext cx="3593355" cy="25654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067" dirty="0">
                <a:solidFill>
                  <a:prstClr val="white"/>
                </a:solidFill>
                <a:latin typeface="Arial" panose="020B0604020202020204" pitchFamily="34" charset="0"/>
                <a:cs typeface="Arial" panose="020B0604020202020204" pitchFamily="34" charset="0"/>
              </a:rPr>
              <a:t>UNCLASSIFIED</a:t>
            </a:r>
          </a:p>
        </p:txBody>
      </p:sp>
      <p:sp>
        <p:nvSpPr>
          <p:cNvPr id="9" name="TextBox 8">
            <a:extLst>
              <a:ext uri="{FF2B5EF4-FFF2-40B4-BE49-F238E27FC236}">
                <a16:creationId xmlns:a16="http://schemas.microsoft.com/office/drawing/2014/main" id="{1A0D3BA0-884C-492E-B700-5D7D76C49402}"/>
              </a:ext>
            </a:extLst>
          </p:cNvPr>
          <p:cNvSpPr txBox="1"/>
          <p:nvPr userDrawn="1"/>
        </p:nvSpPr>
        <p:spPr>
          <a:xfrm>
            <a:off x="11560353" y="6568118"/>
            <a:ext cx="349776" cy="256545"/>
          </a:xfrm>
          <a:prstGeom prst="rect">
            <a:avLst/>
          </a:prstGeom>
          <a:noFill/>
        </p:spPr>
        <p:txBody>
          <a:bodyPr wrap="none" rtlCol="0">
            <a:spAutoFit/>
          </a:bodyPr>
          <a:lstStyle/>
          <a:p>
            <a:fld id="{07CC08AF-CD2F-4FB6-81F8-8A28022920BC}" type="slidenum">
              <a:rPr lang="en-US" sz="1067" smtClean="0">
                <a:solidFill>
                  <a:schemeClr val="bg1"/>
                </a:solidFill>
                <a:latin typeface="Arial" panose="020B0604020202020204" pitchFamily="34" charset="0"/>
                <a:cs typeface="Arial" panose="020B0604020202020204" pitchFamily="34" charset="0"/>
              </a:rPr>
              <a:t>‹#›</a:t>
            </a:fld>
            <a:endParaRPr lang="en-US" sz="1067"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7F33BCF3-83EF-4EC7-A952-0A4207F085D8}"/>
              </a:ext>
            </a:extLst>
          </p:cNvPr>
          <p:cNvSpPr txBox="1">
            <a:spLocks/>
          </p:cNvSpPr>
          <p:nvPr userDrawn="1"/>
        </p:nvSpPr>
        <p:spPr>
          <a:xfrm>
            <a:off x="779045" y="6536563"/>
            <a:ext cx="10876839" cy="34675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67" b="0" dirty="0">
                <a:solidFill>
                  <a:prstClr val="white"/>
                </a:solidFill>
                <a:latin typeface="Franklin Gothic Medium Cond" panose="020B0606030402020204" pitchFamily="34" charset="0"/>
                <a:cs typeface="Franklin Gothic Medium"/>
              </a:rPr>
              <a:t>DISA: TRUSTED TO CONNECT, PROTECT, AND SERVE!</a:t>
            </a:r>
          </a:p>
        </p:txBody>
      </p:sp>
      <p:sp>
        <p:nvSpPr>
          <p:cNvPr id="11" name="TextBox 10">
            <a:extLst>
              <a:ext uri="{FF2B5EF4-FFF2-40B4-BE49-F238E27FC236}">
                <a16:creationId xmlns:a16="http://schemas.microsoft.com/office/drawing/2014/main" id="{2C31ED77-AD40-4FD9-9EB1-3202CC9F6626}"/>
              </a:ext>
            </a:extLst>
          </p:cNvPr>
          <p:cNvSpPr txBox="1"/>
          <p:nvPr userDrawn="1"/>
        </p:nvSpPr>
        <p:spPr>
          <a:xfrm>
            <a:off x="10982842" y="-40190"/>
            <a:ext cx="1146468" cy="256993"/>
          </a:xfrm>
          <a:prstGeom prst="rect">
            <a:avLst/>
          </a:prstGeom>
          <a:noFill/>
        </p:spPr>
        <p:txBody>
          <a:bodyPr wrap="none" rtlCol="0">
            <a:spAutoFit/>
          </a:bodyPr>
          <a:lstStyle/>
          <a:p>
            <a:r>
              <a:rPr lang="en-US" sz="1070" dirty="0">
                <a:latin typeface="Arial" panose="020B0604020202020204" pitchFamily="34" charset="0"/>
                <a:cs typeface="Arial" panose="020B0604020202020204" pitchFamily="34" charset="0"/>
              </a:rPr>
              <a:t>UNCLASSFIED</a:t>
            </a:r>
          </a:p>
        </p:txBody>
      </p:sp>
    </p:spTree>
    <p:extLst>
      <p:ext uri="{BB962C8B-B14F-4D97-AF65-F5344CB8AC3E}">
        <p14:creationId xmlns:p14="http://schemas.microsoft.com/office/powerpoint/2010/main" val="2449141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1" r:id="rId13"/>
    <p:sldLayoutId id="214748367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6557114"/>
            <a:ext cx="12192000" cy="309268"/>
          </a:xfrm>
          <a:prstGeom prst="rect">
            <a:avLst/>
          </a:prstGeom>
          <a:solidFill>
            <a:srgbClr val="544496"/>
          </a:solidFill>
          <a:ln w="9525" cap="flat" cmpd="sng" algn="ctr">
            <a:noFill/>
            <a:prstDash val="solid"/>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a:ea typeface="+mn-ea"/>
              <a:cs typeface="+mn-cs"/>
            </a:endParaRPr>
          </a:p>
        </p:txBody>
      </p:sp>
      <p:sp>
        <p:nvSpPr>
          <p:cNvPr id="22" name="TextBox 21"/>
          <p:cNvSpPr txBox="1"/>
          <p:nvPr/>
        </p:nvSpPr>
        <p:spPr>
          <a:xfrm>
            <a:off x="4979" y="6569504"/>
            <a:ext cx="3593355" cy="256545"/>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067" dirty="0">
                <a:solidFill>
                  <a:prstClr val="white"/>
                </a:solidFill>
                <a:latin typeface="Arial" panose="020B0604020202020204" pitchFamily="34" charset="0"/>
                <a:cs typeface="Arial" panose="020B0604020202020204" pitchFamily="34" charset="0"/>
              </a:rPr>
              <a:t>UNCLASSIFIED</a:t>
            </a:r>
          </a:p>
        </p:txBody>
      </p:sp>
      <p:sp>
        <p:nvSpPr>
          <p:cNvPr id="3" name="TextBox 2"/>
          <p:cNvSpPr txBox="1"/>
          <p:nvPr userDrawn="1"/>
        </p:nvSpPr>
        <p:spPr>
          <a:xfrm>
            <a:off x="11560353" y="6568118"/>
            <a:ext cx="349776" cy="256545"/>
          </a:xfrm>
          <a:prstGeom prst="rect">
            <a:avLst/>
          </a:prstGeom>
          <a:noFill/>
        </p:spPr>
        <p:txBody>
          <a:bodyPr wrap="none" rtlCol="0">
            <a:spAutoFit/>
          </a:bodyPr>
          <a:lstStyle/>
          <a:p>
            <a:fld id="{07CC08AF-CD2F-4FB6-81F8-8A28022920BC}" type="slidenum">
              <a:rPr lang="en-US" sz="1067" smtClean="0">
                <a:solidFill>
                  <a:schemeClr val="bg1"/>
                </a:solidFill>
                <a:latin typeface="Arial" panose="020B0604020202020204" pitchFamily="34" charset="0"/>
                <a:cs typeface="Arial" panose="020B0604020202020204" pitchFamily="34" charset="0"/>
              </a:rPr>
              <a:t>‹#›</a:t>
            </a:fld>
            <a:endParaRPr lang="en-US" sz="1067" dirty="0">
              <a:solidFill>
                <a:schemeClr val="bg1"/>
              </a:solidFill>
              <a:latin typeface="Arial" panose="020B0604020202020204" pitchFamily="34" charset="0"/>
              <a:cs typeface="Arial" panose="020B0604020202020204" pitchFamily="34" charset="0"/>
            </a:endParaRPr>
          </a:p>
        </p:txBody>
      </p:sp>
      <p:sp>
        <p:nvSpPr>
          <p:cNvPr id="5" name="TextBox 4"/>
          <p:cNvSpPr txBox="1"/>
          <p:nvPr userDrawn="1"/>
        </p:nvSpPr>
        <p:spPr>
          <a:xfrm>
            <a:off x="8822267" y="-53409"/>
            <a:ext cx="3348764" cy="420756"/>
          </a:xfrm>
          <a:prstGeom prst="rect">
            <a:avLst/>
          </a:prstGeom>
          <a:noFill/>
        </p:spPr>
        <p:txBody>
          <a:bodyPr wrap="square" rtlCol="0">
            <a:spAutoFit/>
          </a:bodyPr>
          <a:lstStyle>
            <a:defPPr>
              <a:defRPr lang="en-US"/>
            </a:defPPr>
            <a:lvl1pPr>
              <a:defRPr sz="800">
                <a:solidFill>
                  <a:schemeClr val="bg1"/>
                </a:solidFill>
                <a:latin typeface="Arial" panose="020B0604020202020204" pitchFamily="34" charset="0"/>
                <a:cs typeface="Arial" panose="020B0604020202020204" pitchFamily="34" charset="0"/>
              </a:defRPr>
            </a:lvl1pPr>
          </a:lstStyle>
          <a:p>
            <a:pPr marL="0" marR="0" lvl="0" indent="0" algn="r" defTabSz="1219170" eaLnBrk="1" fontAlgn="auto" latinLnBrk="0" hangingPunct="1">
              <a:lnSpc>
                <a:spcPct val="100000"/>
              </a:lnSpc>
              <a:spcBef>
                <a:spcPts val="0"/>
              </a:spcBef>
              <a:spcAft>
                <a:spcPts val="0"/>
              </a:spcAft>
              <a:buClrTx/>
              <a:buSzTx/>
              <a:buFontTx/>
              <a:buNone/>
              <a:tabLst/>
              <a:defRPr/>
            </a:pPr>
            <a:r>
              <a:rPr kumimoji="0" lang="en-US" sz="1067" b="0" i="0" u="none" strike="noStrike" kern="0" cap="none" spc="0" normalizeH="0" baseline="0" noProof="0" dirty="0">
                <a:ln>
                  <a:noFill/>
                </a:ln>
                <a:solidFill>
                  <a:srgbClr val="2B353B"/>
                </a:solidFill>
                <a:effectLst/>
                <a:uLnTx/>
                <a:uFillTx/>
                <a:latin typeface="Arial" panose="020B0604020202020204" pitchFamily="34" charset="0"/>
                <a:cs typeface="Arial" panose="020B0604020202020204" pitchFamily="34" charset="0"/>
              </a:rPr>
              <a:t>UNCLASSIFIED</a:t>
            </a:r>
          </a:p>
          <a:p>
            <a:pPr marL="0" marR="0" lvl="0" indent="0" algn="r" defTabSz="1219170" eaLnBrk="1" fontAlgn="auto" latinLnBrk="0" hangingPunct="1">
              <a:lnSpc>
                <a:spcPct val="100000"/>
              </a:lnSpc>
              <a:spcBef>
                <a:spcPts val="0"/>
              </a:spcBef>
              <a:spcAft>
                <a:spcPts val="0"/>
              </a:spcAft>
              <a:buClrTx/>
              <a:buSzTx/>
              <a:buFontTx/>
              <a:buNone/>
              <a:tabLst/>
              <a:defRPr/>
            </a:pPr>
            <a:endParaRPr kumimoji="0" lang="en-US" sz="1067" b="0" i="0" u="none" strike="noStrike" kern="0" cap="none" spc="0" normalizeH="0" baseline="0" noProof="0" dirty="0">
              <a:ln>
                <a:noFill/>
              </a:ln>
              <a:solidFill>
                <a:srgbClr val="2B353B"/>
              </a:solidFill>
              <a:effectLst/>
              <a:uLnTx/>
              <a:uFillTx/>
              <a:latin typeface="Arial" panose="020B0604020202020204" pitchFamily="34" charset="0"/>
              <a:cs typeface="Arial" panose="020B0604020202020204" pitchFamily="34" charset="0"/>
            </a:endParaRPr>
          </a:p>
        </p:txBody>
      </p:sp>
      <p:sp>
        <p:nvSpPr>
          <p:cNvPr id="6" name="Title 4"/>
          <p:cNvSpPr txBox="1">
            <a:spLocks/>
          </p:cNvSpPr>
          <p:nvPr userDrawn="1"/>
        </p:nvSpPr>
        <p:spPr>
          <a:xfrm>
            <a:off x="779045" y="6536563"/>
            <a:ext cx="10876839" cy="34675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67" b="0" dirty="0">
                <a:solidFill>
                  <a:prstClr val="white"/>
                </a:solidFill>
                <a:latin typeface="Franklin Gothic Medium Cond" panose="020B0606030402020204" pitchFamily="34" charset="0"/>
                <a:cs typeface="Franklin Gothic Medium"/>
              </a:rPr>
              <a:t>DISA: TRUSTED TO CONNECT, PROTECT, AND SERVE!</a:t>
            </a:r>
          </a:p>
        </p:txBody>
      </p:sp>
    </p:spTree>
    <p:extLst>
      <p:ext uri="{BB962C8B-B14F-4D97-AF65-F5344CB8AC3E}">
        <p14:creationId xmlns:p14="http://schemas.microsoft.com/office/powerpoint/2010/main" val="81911818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Lst>
  <p:hf hdr="0" ftr="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a:t>Federal Networks 2022 Conference</a:t>
            </a:r>
          </a:p>
        </p:txBody>
      </p:sp>
      <p:sp>
        <p:nvSpPr>
          <p:cNvPr id="11" name="Text Placeholder 10"/>
          <p:cNvSpPr>
            <a:spLocks noGrp="1"/>
          </p:cNvSpPr>
          <p:nvPr>
            <p:ph type="body" sz="quarter" idx="12"/>
          </p:nvPr>
        </p:nvSpPr>
        <p:spPr>
          <a:xfrm>
            <a:off x="5897527" y="4407591"/>
            <a:ext cx="5889141" cy="643248"/>
          </a:xfrm>
        </p:spPr>
        <p:txBody>
          <a:bodyPr/>
          <a:lstStyle/>
          <a:p>
            <a:r>
              <a:rPr lang="en-US" dirty="0"/>
              <a:t>RADM Brian S. Hurley</a:t>
            </a:r>
          </a:p>
        </p:txBody>
      </p:sp>
      <p:sp>
        <p:nvSpPr>
          <p:cNvPr id="12" name="Text Placeholder 11"/>
          <p:cNvSpPr>
            <a:spLocks noGrp="1"/>
          </p:cNvSpPr>
          <p:nvPr>
            <p:ph type="body" sz="quarter" idx="13"/>
          </p:nvPr>
        </p:nvSpPr>
        <p:spPr>
          <a:xfrm>
            <a:off x="4759570" y="4794635"/>
            <a:ext cx="7027103" cy="643248"/>
          </a:xfrm>
        </p:spPr>
        <p:txBody>
          <a:bodyPr/>
          <a:lstStyle/>
          <a:p>
            <a:r>
              <a:rPr lang="en-US" dirty="0"/>
              <a:t>Director, DISA - Joint Service Provider (JSP)</a:t>
            </a:r>
          </a:p>
        </p:txBody>
      </p:sp>
      <p:sp>
        <p:nvSpPr>
          <p:cNvPr id="13" name="Text Placeholder 12"/>
          <p:cNvSpPr>
            <a:spLocks noGrp="1"/>
          </p:cNvSpPr>
          <p:nvPr>
            <p:ph type="body" sz="quarter" idx="14"/>
          </p:nvPr>
        </p:nvSpPr>
        <p:spPr/>
        <p:txBody>
          <a:bodyPr/>
          <a:lstStyle/>
          <a:p>
            <a:r>
              <a:rPr lang="en-US" dirty="0"/>
              <a:t>June 2, 2022</a:t>
            </a:r>
          </a:p>
        </p:txBody>
      </p:sp>
    </p:spTree>
    <p:extLst>
      <p:ext uri="{BB962C8B-B14F-4D97-AF65-F5344CB8AC3E}">
        <p14:creationId xmlns:p14="http://schemas.microsoft.com/office/powerpoint/2010/main" val="2376478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ontent Placeholder 52"/>
          <p:cNvSpPr txBox="1">
            <a:spLocks/>
          </p:cNvSpPr>
          <p:nvPr/>
        </p:nvSpPr>
        <p:spPr>
          <a:xfrm>
            <a:off x="15427" y="1381837"/>
            <a:ext cx="9913750" cy="5324173"/>
          </a:xfrm>
          <a:prstGeom prst="rect">
            <a:avLst/>
          </a:prstGeom>
          <a:ln>
            <a:noFill/>
          </a:ln>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a:spcBef>
                <a:spcPts val="1000"/>
              </a:spcBef>
              <a:buClr>
                <a:srgbClr val="002060"/>
              </a:buClr>
              <a:buFont typeface="Wingdings" panose="05000000000000000000" pitchFamily="2" charset="2"/>
              <a:buChar char="Ø"/>
            </a:pPr>
            <a:r>
              <a:rPr lang="en-US" sz="1600" b="1" kern="0" dirty="0">
                <a:solidFill>
                  <a:schemeClr val="tx1"/>
                </a:solidFill>
                <a:latin typeface="Arial" panose="020B0604020202020204" pitchFamily="34" charset="0"/>
                <a:cs typeface="Arial" panose="020B0604020202020204" pitchFamily="34" charset="0"/>
              </a:rPr>
              <a:t>1 May 2015:</a:t>
            </a:r>
            <a:r>
              <a:rPr lang="en-US" sz="1600" kern="0" dirty="0">
                <a:solidFill>
                  <a:schemeClr val="tx1"/>
                </a:solidFill>
                <a:latin typeface="Arial" panose="020B0604020202020204" pitchFamily="34" charset="0"/>
                <a:cs typeface="Arial" panose="020B0604020202020204" pitchFamily="34" charset="0"/>
              </a:rPr>
              <a:t> Deputy Secretary of Defense (DSD) approved the </a:t>
            </a:r>
            <a:r>
              <a:rPr lang="en-US" sz="1600" b="1" kern="0" dirty="0">
                <a:solidFill>
                  <a:schemeClr val="tx1"/>
                </a:solidFill>
                <a:latin typeface="Arial" panose="020B0604020202020204" pitchFamily="34" charset="0"/>
                <a:cs typeface="Arial" panose="020B0604020202020204" pitchFamily="34" charset="0"/>
              </a:rPr>
              <a:t>alignment of IT services</a:t>
            </a:r>
            <a:r>
              <a:rPr lang="en-US" sz="1600" kern="0" dirty="0">
                <a:solidFill>
                  <a:schemeClr val="tx1"/>
                </a:solidFill>
                <a:latin typeface="Arial" panose="020B0604020202020204" pitchFamily="34" charset="0"/>
                <a:cs typeface="Arial" panose="020B0604020202020204" pitchFamily="34" charset="0"/>
              </a:rPr>
              <a:t> in the Pentagon and the National Capital Region (NCR) to a “Joint Information Technology Service Provider - Pentagon”</a:t>
            </a:r>
          </a:p>
          <a:p>
            <a:pPr marL="285750" indent="-285750" algn="l">
              <a:spcBef>
                <a:spcPts val="1000"/>
              </a:spcBef>
              <a:buClr>
                <a:srgbClr val="002060"/>
              </a:buClr>
              <a:buFont typeface="Wingdings" panose="05000000000000000000" pitchFamily="2" charset="2"/>
              <a:buChar char="Ø"/>
            </a:pPr>
            <a:r>
              <a:rPr lang="en-US" sz="1600" b="1" kern="0" dirty="0">
                <a:solidFill>
                  <a:schemeClr val="tx1"/>
                </a:solidFill>
                <a:latin typeface="Arial" panose="020B0604020202020204" pitchFamily="34" charset="0"/>
                <a:cs typeface="Arial" panose="020B0604020202020204" pitchFamily="34" charset="0"/>
              </a:rPr>
              <a:t>20 July 2015:</a:t>
            </a:r>
            <a:r>
              <a:rPr lang="en-US" sz="1600" kern="0" dirty="0">
                <a:solidFill>
                  <a:schemeClr val="tx1"/>
                </a:solidFill>
                <a:latin typeface="Arial" panose="020B0604020202020204" pitchFamily="34" charset="0"/>
                <a:cs typeface="Arial" panose="020B0604020202020204" pitchFamily="34" charset="0"/>
              </a:rPr>
              <a:t> JSP commenced operations </a:t>
            </a:r>
          </a:p>
          <a:p>
            <a:pPr marL="628650" lvl="1" indent="-171450">
              <a:spcBef>
                <a:spcPts val="500"/>
              </a:spcBef>
              <a:buClr>
                <a:srgbClr val="002060"/>
              </a:buClr>
              <a:buFont typeface="Arial" panose="020B0604020202020204" pitchFamily="34" charset="0"/>
              <a:buChar char="•"/>
            </a:pPr>
            <a:r>
              <a:rPr lang="en-US" sz="1600" kern="0" dirty="0">
                <a:latin typeface="Arial" panose="020B0604020202020204" pitchFamily="34" charset="0"/>
                <a:cs typeface="Arial" panose="020B0604020202020204" pitchFamily="34" charset="0"/>
              </a:rPr>
              <a:t>JSP assumed operational control (</a:t>
            </a:r>
            <a:r>
              <a:rPr lang="en-US" sz="1600" b="1" kern="0" dirty="0">
                <a:latin typeface="Arial" panose="020B0604020202020204" pitchFamily="34" charset="0"/>
                <a:cs typeface="Arial" panose="020B0604020202020204" pitchFamily="34" charset="0"/>
              </a:rPr>
              <a:t>OPCON</a:t>
            </a:r>
            <a:r>
              <a:rPr lang="en-US" sz="1600" kern="0" dirty="0">
                <a:latin typeface="Arial" panose="020B0604020202020204" pitchFamily="34" charset="0"/>
                <a:cs typeface="Arial" panose="020B0604020202020204" pitchFamily="34" charset="0"/>
              </a:rPr>
              <a:t>) of the U.S. Army Information Technology Agency (</a:t>
            </a:r>
            <a:r>
              <a:rPr lang="en-US" sz="1600" b="1" kern="0" dirty="0">
                <a:latin typeface="Arial" panose="020B0604020202020204" pitchFamily="34" charset="0"/>
                <a:cs typeface="Arial" panose="020B0604020202020204" pitchFamily="34" charset="0"/>
              </a:rPr>
              <a:t>ITA</a:t>
            </a:r>
            <a:r>
              <a:rPr lang="en-US" sz="1600" kern="0" dirty="0">
                <a:latin typeface="Arial" panose="020B0604020202020204" pitchFamily="34" charset="0"/>
                <a:cs typeface="Arial" panose="020B0604020202020204" pitchFamily="34" charset="0"/>
              </a:rPr>
              <a:t>) and the Washington Headquarters Services (</a:t>
            </a:r>
            <a:r>
              <a:rPr lang="en-US" sz="1600" b="1" kern="0" dirty="0">
                <a:latin typeface="Arial" panose="020B0604020202020204" pitchFamily="34" charset="0"/>
                <a:cs typeface="Arial" panose="020B0604020202020204" pitchFamily="34" charset="0"/>
              </a:rPr>
              <a:t>WHS</a:t>
            </a:r>
            <a:r>
              <a:rPr lang="en-US" sz="1600" kern="0" dirty="0">
                <a:latin typeface="Arial" panose="020B0604020202020204" pitchFamily="34" charset="0"/>
                <a:cs typeface="Arial" panose="020B0604020202020204" pitchFamily="34" charset="0"/>
              </a:rPr>
              <a:t>) Enterprise Information Technology Service Directorate (</a:t>
            </a:r>
            <a:r>
              <a:rPr lang="en-US" sz="1600" b="1" kern="0" dirty="0">
                <a:latin typeface="Arial" panose="020B0604020202020204" pitchFamily="34" charset="0"/>
                <a:cs typeface="Arial" panose="020B0604020202020204" pitchFamily="34" charset="0"/>
              </a:rPr>
              <a:t>EITSD</a:t>
            </a:r>
            <a:r>
              <a:rPr lang="en-US" sz="1600" kern="0" dirty="0">
                <a:latin typeface="Arial" panose="020B0604020202020204" pitchFamily="34" charset="0"/>
                <a:cs typeface="Arial" panose="020B0604020202020204" pitchFamily="34" charset="0"/>
              </a:rPr>
              <a:t>)</a:t>
            </a:r>
          </a:p>
          <a:p>
            <a:pPr marL="290513" lvl="2" indent="-285750">
              <a:spcBef>
                <a:spcPts val="500"/>
              </a:spcBef>
              <a:buClr>
                <a:srgbClr val="002060"/>
              </a:buClr>
              <a:buFont typeface="Wingdings" panose="05000000000000000000" pitchFamily="2" charset="2"/>
              <a:buChar char="Ø"/>
            </a:pPr>
            <a:r>
              <a:rPr lang="en-US" sz="1600" b="1" kern="0" dirty="0">
                <a:latin typeface="Arial" panose="020B0604020202020204" pitchFamily="34" charset="0"/>
                <a:cs typeface="Arial" panose="020B0604020202020204" pitchFamily="34" charset="0"/>
              </a:rPr>
              <a:t>1 October 2017: OPCON of JSP transferred to DISA</a:t>
            </a:r>
          </a:p>
          <a:p>
            <a:pPr marL="285750" lvl="1" indent="-285750">
              <a:spcBef>
                <a:spcPts val="1000"/>
              </a:spcBef>
              <a:buClr>
                <a:srgbClr val="002060"/>
              </a:buClr>
              <a:buFont typeface="Wingdings" panose="05000000000000000000" pitchFamily="2" charset="2"/>
              <a:buChar char="Ø"/>
            </a:pPr>
            <a:r>
              <a:rPr lang="en-US" sz="1600" kern="0" dirty="0">
                <a:latin typeface="Arial" panose="020B0604020202020204" pitchFamily="34" charset="0"/>
                <a:cs typeface="Arial" panose="020B0604020202020204" pitchFamily="34" charset="0"/>
              </a:rPr>
              <a:t>Two primary Pentagon </a:t>
            </a:r>
            <a:r>
              <a:rPr lang="en-US" sz="1600" b="1" kern="0" dirty="0">
                <a:latin typeface="Arial" panose="020B0604020202020204" pitchFamily="34" charset="0"/>
                <a:cs typeface="Arial" panose="020B0604020202020204" pitchFamily="34" charset="0"/>
              </a:rPr>
              <a:t>service models</a:t>
            </a:r>
            <a:r>
              <a:rPr lang="en-US" sz="1600" kern="0" dirty="0">
                <a:latin typeface="Arial" panose="020B0604020202020204" pitchFamily="34" charset="0"/>
                <a:cs typeface="Arial" panose="020B0604020202020204" pitchFamily="34" charset="0"/>
              </a:rPr>
              <a:t>:</a:t>
            </a:r>
          </a:p>
          <a:p>
            <a:pPr marL="742950" lvl="2" indent="-285750">
              <a:spcBef>
                <a:spcPts val="1000"/>
              </a:spcBef>
              <a:buClr>
                <a:srgbClr val="002060"/>
              </a:buClr>
              <a:buFont typeface="Arial" panose="020B0604020202020204" pitchFamily="34" charset="0"/>
              <a:buChar char="•"/>
            </a:pPr>
            <a:r>
              <a:rPr lang="en-US" sz="1600" b="1" kern="0" dirty="0">
                <a:latin typeface="Arial" panose="020B0604020202020204" pitchFamily="34" charset="0"/>
                <a:cs typeface="Arial" panose="020B0604020202020204" pitchFamily="34" charset="0"/>
              </a:rPr>
              <a:t>On-boarded</a:t>
            </a:r>
            <a:r>
              <a:rPr lang="en-US" sz="1600" kern="0" dirty="0">
                <a:latin typeface="Arial" panose="020B0604020202020204" pitchFamily="34" charset="0"/>
                <a:cs typeface="Arial" panose="020B0604020202020204" pitchFamily="34" charset="0"/>
              </a:rPr>
              <a:t>:  Receive </a:t>
            </a:r>
            <a:r>
              <a:rPr lang="en-US" sz="1600" b="1" kern="0" dirty="0">
                <a:latin typeface="Arial" panose="020B0604020202020204" pitchFamily="34" charset="0"/>
                <a:cs typeface="Arial" panose="020B0604020202020204" pitchFamily="34" charset="0"/>
              </a:rPr>
              <a:t>all support </a:t>
            </a:r>
            <a:r>
              <a:rPr lang="en-US" sz="1600" kern="0" dirty="0">
                <a:latin typeface="Arial" panose="020B0604020202020204" pitchFamily="34" charset="0"/>
                <a:cs typeface="Arial" panose="020B0604020202020204" pitchFamily="34" charset="0"/>
              </a:rPr>
              <a:t>from JSP (Desktop to Internet)</a:t>
            </a:r>
          </a:p>
          <a:p>
            <a:pPr marL="742950" lvl="2" indent="-285750">
              <a:buClr>
                <a:srgbClr val="002060"/>
              </a:buClr>
              <a:buFont typeface="Arial" panose="020B0604020202020204" pitchFamily="34" charset="0"/>
              <a:buChar char="•"/>
            </a:pPr>
            <a:r>
              <a:rPr lang="en-US" sz="1600" b="1" kern="0" dirty="0">
                <a:latin typeface="Arial" panose="020B0604020202020204" pitchFamily="34" charset="0"/>
                <a:cs typeface="Arial" panose="020B0604020202020204" pitchFamily="34" charset="0"/>
              </a:rPr>
              <a:t>Transport Only</a:t>
            </a:r>
            <a:r>
              <a:rPr lang="en-US" sz="1600" kern="0" dirty="0">
                <a:latin typeface="Arial" panose="020B0604020202020204" pitchFamily="34" charset="0"/>
                <a:cs typeface="Arial" panose="020B0604020202020204" pitchFamily="34" charset="0"/>
              </a:rPr>
              <a:t>:  Receive Pentagon </a:t>
            </a:r>
            <a:r>
              <a:rPr lang="en-US" sz="1600" b="1" kern="0" dirty="0">
                <a:latin typeface="Arial" panose="020B0604020202020204" pitchFamily="34" charset="0"/>
                <a:cs typeface="Arial" panose="020B0604020202020204" pitchFamily="34" charset="0"/>
              </a:rPr>
              <a:t>Enterprise Services</a:t>
            </a:r>
            <a:r>
              <a:rPr lang="en-US" sz="1600" kern="0" dirty="0">
                <a:latin typeface="Arial" panose="020B0604020202020204" pitchFamily="34" charset="0"/>
                <a:cs typeface="Arial" panose="020B0604020202020204" pitchFamily="34" charset="0"/>
              </a:rPr>
              <a:t> (</a:t>
            </a:r>
            <a:r>
              <a:rPr lang="en-US" sz="1600" b="1" kern="0" dirty="0">
                <a:latin typeface="Arial" panose="020B0604020202020204" pitchFamily="34" charset="0"/>
                <a:cs typeface="Arial" panose="020B0604020202020204" pitchFamily="34" charset="0"/>
              </a:rPr>
              <a:t>Network, Voice/Storage</a:t>
            </a:r>
            <a:r>
              <a:rPr lang="en-US" sz="1600" kern="0" dirty="0">
                <a:latin typeface="Arial" panose="020B0604020202020204" pitchFamily="34" charset="0"/>
                <a:cs typeface="Arial" panose="020B0604020202020204" pitchFamily="34" charset="0"/>
              </a:rPr>
              <a:t>)</a:t>
            </a:r>
          </a:p>
          <a:p>
            <a:pPr marL="457200" lvl="2">
              <a:buClr>
                <a:srgbClr val="002060"/>
              </a:buClr>
            </a:pPr>
            <a:r>
              <a:rPr lang="en-US" sz="1600" kern="0" dirty="0">
                <a:latin typeface="Arial" panose="020B0604020202020204" pitchFamily="34" charset="0"/>
                <a:cs typeface="Arial" panose="020B0604020202020204" pitchFamily="34" charset="0"/>
              </a:rPr>
              <a:t>      from JSP, provide their own unique desktop environment</a:t>
            </a:r>
          </a:p>
          <a:p>
            <a:pPr marL="285750" lvl="1" indent="-285750">
              <a:buClr>
                <a:srgbClr val="002060"/>
              </a:buClr>
              <a:buFont typeface="Wingdings" panose="05000000000000000000" pitchFamily="2" charset="2"/>
              <a:buChar char="Ø"/>
            </a:pPr>
            <a:endParaRPr lang="en-US" sz="1600" kern="0" dirty="0">
              <a:latin typeface="Arial" panose="020B0604020202020204" pitchFamily="34" charset="0"/>
              <a:cs typeface="Arial" panose="020B0604020202020204" pitchFamily="34" charset="0"/>
            </a:endParaRPr>
          </a:p>
          <a:p>
            <a:pPr marL="285750" lvl="1" indent="-285750">
              <a:buClr>
                <a:srgbClr val="002060"/>
              </a:buClr>
              <a:buFont typeface="Wingdings" panose="05000000000000000000" pitchFamily="2" charset="2"/>
              <a:buChar char="Ø"/>
            </a:pPr>
            <a:r>
              <a:rPr lang="en-US" sz="1600" kern="0" dirty="0">
                <a:latin typeface="Arial" panose="020B0604020202020204" pitchFamily="34" charset="0"/>
                <a:cs typeface="Arial" panose="020B0604020202020204" pitchFamily="34" charset="0"/>
              </a:rPr>
              <a:t>JSP’s </a:t>
            </a:r>
            <a:r>
              <a:rPr lang="en-US" sz="1600" b="1" kern="0" dirty="0">
                <a:latin typeface="Arial" panose="020B0604020202020204" pitchFamily="34" charset="0"/>
                <a:cs typeface="Arial" panose="020B0604020202020204" pitchFamily="34" charset="0"/>
              </a:rPr>
              <a:t>complex mission </a:t>
            </a:r>
            <a:r>
              <a:rPr lang="en-US" sz="1600" kern="0" dirty="0">
                <a:latin typeface="Arial" panose="020B0604020202020204" pitchFamily="34" charset="0"/>
                <a:cs typeface="Arial" panose="020B0604020202020204" pitchFamily="34" charset="0"/>
              </a:rPr>
              <a:t>supports </a:t>
            </a:r>
            <a:r>
              <a:rPr lang="en-US" sz="1600" b="1" kern="0" dirty="0">
                <a:latin typeface="Arial" panose="020B0604020202020204" pitchFamily="34" charset="0"/>
                <a:cs typeface="Arial" panose="020B0604020202020204" pitchFamily="34" charset="0"/>
              </a:rPr>
              <a:t>35+ organizations </a:t>
            </a:r>
            <a:r>
              <a:rPr lang="en-US" sz="1600" kern="0" dirty="0">
                <a:latin typeface="Arial" panose="020B0604020202020204" pitchFamily="34" charset="0"/>
                <a:cs typeface="Arial" panose="020B0604020202020204" pitchFamily="34" charset="0"/>
              </a:rPr>
              <a:t>and </a:t>
            </a:r>
            <a:r>
              <a:rPr lang="en-US" sz="1600" b="1" kern="0" dirty="0">
                <a:latin typeface="Arial" panose="020B0604020202020204" pitchFamily="34" charset="0"/>
                <a:cs typeface="Arial" panose="020B0604020202020204" pitchFamily="34" charset="0"/>
              </a:rPr>
              <a:t>200+ sub-organizations </a:t>
            </a:r>
            <a:r>
              <a:rPr lang="en-US" sz="1600" kern="0" dirty="0">
                <a:latin typeface="Arial" panose="020B0604020202020204" pitchFamily="34" charset="0"/>
                <a:cs typeface="Arial" panose="020B0604020202020204" pitchFamily="34" charset="0"/>
              </a:rPr>
              <a:t>across</a:t>
            </a:r>
          </a:p>
          <a:p>
            <a:pPr marL="0" lvl="1">
              <a:buClr>
                <a:srgbClr val="002060"/>
              </a:buClr>
            </a:pPr>
            <a:r>
              <a:rPr lang="en-US" sz="1600" kern="0" dirty="0">
                <a:latin typeface="Arial" panose="020B0604020202020204" pitchFamily="34" charset="0"/>
                <a:cs typeface="Arial" panose="020B0604020202020204" pitchFamily="34" charset="0"/>
              </a:rPr>
              <a:t>     </a:t>
            </a:r>
            <a:r>
              <a:rPr lang="en-US" sz="1600" b="1" kern="0" dirty="0">
                <a:latin typeface="Arial" panose="020B0604020202020204" pitchFamily="34" charset="0"/>
                <a:cs typeface="Arial" panose="020B0604020202020204" pitchFamily="34" charset="0"/>
              </a:rPr>
              <a:t>5 networks </a:t>
            </a:r>
            <a:r>
              <a:rPr lang="en-US" sz="1600" kern="0" dirty="0">
                <a:latin typeface="Arial" panose="020B0604020202020204" pitchFamily="34" charset="0"/>
                <a:cs typeface="Arial" panose="020B0604020202020204" pitchFamily="34" charset="0"/>
              </a:rPr>
              <a:t>and </a:t>
            </a:r>
            <a:r>
              <a:rPr lang="en-US" sz="1600" b="1" kern="0" dirty="0">
                <a:latin typeface="Arial" panose="020B0604020202020204" pitchFamily="34" charset="0"/>
                <a:cs typeface="Arial" panose="020B0604020202020204" pitchFamily="34" charset="0"/>
              </a:rPr>
              <a:t>15+ geographic locations</a:t>
            </a:r>
            <a:r>
              <a:rPr lang="en-US" sz="1600" kern="0" dirty="0">
                <a:latin typeface="Arial" panose="020B0604020202020204" pitchFamily="34" charset="0"/>
                <a:cs typeface="Arial" panose="020B0604020202020204" pitchFamily="34" charset="0"/>
              </a:rPr>
              <a:t>, with </a:t>
            </a:r>
            <a:r>
              <a:rPr lang="en-US" sz="1600" b="1" kern="0" dirty="0">
                <a:latin typeface="Arial" panose="020B0604020202020204" pitchFamily="34" charset="0"/>
                <a:cs typeface="Arial" panose="020B0604020202020204" pitchFamily="34" charset="0"/>
              </a:rPr>
              <a:t>100+ unique service offerings</a:t>
            </a:r>
            <a:r>
              <a:rPr lang="en-US" sz="1600" kern="0" dirty="0">
                <a:latin typeface="Arial" panose="020B0604020202020204" pitchFamily="34" charset="0"/>
                <a:cs typeface="Arial" panose="020B0604020202020204" pitchFamily="34" charset="0"/>
              </a:rPr>
              <a:t>.</a:t>
            </a:r>
          </a:p>
          <a:p>
            <a:pPr marL="285750" lvl="1" indent="-285750">
              <a:spcBef>
                <a:spcPts val="1000"/>
              </a:spcBef>
              <a:buClr>
                <a:srgbClr val="002060"/>
              </a:buClr>
              <a:buFont typeface="Wingdings" panose="05000000000000000000" pitchFamily="2" charset="2"/>
              <a:buChar char="Ø"/>
            </a:pPr>
            <a:endParaRPr lang="en-US" sz="1400" kern="0" dirty="0">
              <a:latin typeface="Arial" panose="020B0604020202020204" pitchFamily="34" charset="0"/>
              <a:cs typeface="Arial" panose="020B0604020202020204" pitchFamily="34" charset="0"/>
            </a:endParaRPr>
          </a:p>
          <a:p>
            <a:pPr marL="285750" lvl="1" indent="-285750">
              <a:spcBef>
                <a:spcPts val="1000"/>
              </a:spcBef>
              <a:buClr>
                <a:srgbClr val="002060"/>
              </a:buClr>
              <a:buFont typeface="Wingdings" panose="05000000000000000000" pitchFamily="2" charset="2"/>
              <a:buChar char="Ø"/>
            </a:pPr>
            <a:endParaRPr lang="en-US" sz="1400" kern="0" dirty="0">
              <a:latin typeface="Arial" panose="020B0604020202020204" pitchFamily="34" charset="0"/>
              <a:cs typeface="Arial" panose="020B0604020202020204" pitchFamily="34" charset="0"/>
            </a:endParaRPr>
          </a:p>
          <a:p>
            <a:pPr lvl="1">
              <a:spcBef>
                <a:spcPts val="500"/>
              </a:spcBef>
              <a:buClr>
                <a:srgbClr val="002060"/>
              </a:buClr>
            </a:pPr>
            <a:endParaRPr lang="en-US" sz="1400" kern="0" dirty="0">
              <a:latin typeface="Arial" panose="020B0604020202020204" pitchFamily="34" charset="0"/>
              <a:cs typeface="Arial" panose="020B0604020202020204" pitchFamily="34" charset="0"/>
            </a:endParaRPr>
          </a:p>
          <a:p>
            <a:pPr marL="171450" indent="-171450"/>
            <a:endParaRPr lang="en-US" sz="1400" dirty="0">
              <a:latin typeface="Arial" panose="020B0604020202020204" pitchFamily="34" charset="0"/>
              <a:cs typeface="Arial" panose="020B0604020202020204" pitchFamily="34" charset="0"/>
            </a:endParaRPr>
          </a:p>
        </p:txBody>
      </p:sp>
      <p:sp>
        <p:nvSpPr>
          <p:cNvPr id="44" name="Rectangle 43"/>
          <p:cNvSpPr/>
          <p:nvPr/>
        </p:nvSpPr>
        <p:spPr>
          <a:xfrm>
            <a:off x="1843512" y="6064164"/>
            <a:ext cx="8427770" cy="450599"/>
          </a:xfrm>
          <a:prstGeom prst="rect">
            <a:avLst/>
          </a:prstGeom>
          <a:solidFill>
            <a:srgbClr val="421766"/>
          </a:solidFill>
          <a:ln>
            <a:noFill/>
          </a:ln>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a:solidFill>
                  <a:schemeClr val="bg1"/>
                </a:solidFill>
                <a:latin typeface="Arial" panose="020B0604020202020204" pitchFamily="34" charset="0"/>
                <a:cs typeface="Arial" panose="020B0604020202020204" pitchFamily="34" charset="0"/>
              </a:rPr>
              <a:t>JSP:  Focused on Pentagon Area IT Customers To Enable Every Mission</a:t>
            </a:r>
          </a:p>
        </p:txBody>
      </p:sp>
      <p:grpSp>
        <p:nvGrpSpPr>
          <p:cNvPr id="45" name="Group 44"/>
          <p:cNvGrpSpPr/>
          <p:nvPr/>
        </p:nvGrpSpPr>
        <p:grpSpPr>
          <a:xfrm>
            <a:off x="8409845" y="2393249"/>
            <a:ext cx="3679457" cy="3530217"/>
            <a:chOff x="835518" y="1591461"/>
            <a:chExt cx="4114800" cy="3907186"/>
          </a:xfrm>
        </p:grpSpPr>
        <p:grpSp>
          <p:nvGrpSpPr>
            <p:cNvPr id="46" name="Group 21"/>
            <p:cNvGrpSpPr/>
            <p:nvPr/>
          </p:nvGrpSpPr>
          <p:grpSpPr>
            <a:xfrm>
              <a:off x="835518" y="1591461"/>
              <a:ext cx="4114800" cy="3907186"/>
              <a:chOff x="2400450" y="1096833"/>
              <a:chExt cx="4191000" cy="3991428"/>
            </a:xfrm>
            <a:effectLst>
              <a:outerShdw blurRad="50800" dist="38100" dir="2700000" algn="tl" rotWithShape="0">
                <a:prstClr val="black">
                  <a:alpha val="40000"/>
                </a:prstClr>
              </a:outerShdw>
            </a:effectLst>
          </p:grpSpPr>
          <p:sp>
            <p:nvSpPr>
              <p:cNvPr id="73" name="Regular Pentagon 72"/>
              <p:cNvSpPr/>
              <p:nvPr/>
            </p:nvSpPr>
            <p:spPr>
              <a:xfrm>
                <a:off x="2400450" y="1096833"/>
                <a:ext cx="4191000" cy="3991428"/>
              </a:xfrm>
              <a:prstGeom prst="pentagon">
                <a:avLst/>
              </a:prstGeom>
              <a:solidFill>
                <a:srgbClr val="3B115D"/>
              </a:solidFill>
              <a:ln w="38100">
                <a:solidFill>
                  <a:srgbClr val="1F477A"/>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4" name="Group 19"/>
              <p:cNvGrpSpPr/>
              <p:nvPr/>
            </p:nvGrpSpPr>
            <p:grpSpPr>
              <a:xfrm>
                <a:off x="2750282" y="1457698"/>
                <a:ext cx="3498120" cy="3342902"/>
                <a:chOff x="3276600" y="977774"/>
                <a:chExt cx="3893745" cy="3720975"/>
              </a:xfrm>
            </p:grpSpPr>
            <p:sp>
              <p:nvSpPr>
                <p:cNvPr id="78" name="Freeform 77"/>
                <p:cNvSpPr/>
                <p:nvPr/>
              </p:nvSpPr>
              <p:spPr>
                <a:xfrm>
                  <a:off x="5567881" y="2408222"/>
                  <a:ext cx="1602464" cy="2281473"/>
                </a:xfrm>
                <a:custGeom>
                  <a:avLst/>
                  <a:gdLst>
                    <a:gd name="connsiteX0" fmla="*/ 0 w 1602464"/>
                    <a:gd name="connsiteY0" fmla="*/ 1041148 h 2281473"/>
                    <a:gd name="connsiteX1" fmla="*/ 208230 w 1602464"/>
                    <a:gd name="connsiteY1" fmla="*/ 398352 h 2281473"/>
                    <a:gd name="connsiteX2" fmla="*/ 1602464 w 1602464"/>
                    <a:gd name="connsiteY2" fmla="*/ 0 h 2281473"/>
                    <a:gd name="connsiteX3" fmla="*/ 860079 w 1602464"/>
                    <a:gd name="connsiteY3" fmla="*/ 2281473 h 2281473"/>
                    <a:gd name="connsiteX4" fmla="*/ 0 w 1602464"/>
                    <a:gd name="connsiteY4" fmla="*/ 1041148 h 2281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2464" h="2281473">
                      <a:moveTo>
                        <a:pt x="0" y="1041148"/>
                      </a:moveTo>
                      <a:lnTo>
                        <a:pt x="208230" y="398352"/>
                      </a:lnTo>
                      <a:lnTo>
                        <a:pt x="1602464" y="0"/>
                      </a:lnTo>
                      <a:lnTo>
                        <a:pt x="860079" y="2281473"/>
                      </a:lnTo>
                      <a:lnTo>
                        <a:pt x="0" y="1041148"/>
                      </a:lnTo>
                      <a:close/>
                    </a:path>
                  </a:pathLst>
                </a:custGeom>
                <a:gradFill>
                  <a:gsLst>
                    <a:gs pos="42000">
                      <a:srgbClr val="1F477A"/>
                    </a:gs>
                    <a:gs pos="100000">
                      <a:srgbClr val="BCD0E9"/>
                    </a:gs>
                  </a:gsLst>
                  <a:lin ang="12000000" scaled="0"/>
                </a:gradFill>
                <a:ln w="12700">
                  <a:solidFill>
                    <a:srgbClr val="BCD0E9"/>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 name="Freeform 78"/>
                <p:cNvSpPr/>
                <p:nvPr/>
              </p:nvSpPr>
              <p:spPr>
                <a:xfrm>
                  <a:off x="5224605" y="1019960"/>
                  <a:ext cx="1937441" cy="1798840"/>
                </a:xfrm>
                <a:custGeom>
                  <a:avLst/>
                  <a:gdLst>
                    <a:gd name="connsiteX0" fmla="*/ 1937441 w 1937441"/>
                    <a:gd name="connsiteY0" fmla="*/ 1448554 h 1846907"/>
                    <a:gd name="connsiteX1" fmla="*/ 543207 w 1937441"/>
                    <a:gd name="connsiteY1" fmla="*/ 1846907 h 1846907"/>
                    <a:gd name="connsiteX2" fmla="*/ 0 w 1937441"/>
                    <a:gd name="connsiteY2" fmla="*/ 1421394 h 1846907"/>
                    <a:gd name="connsiteX3" fmla="*/ 9053 w 1937441"/>
                    <a:gd name="connsiteY3" fmla="*/ 0 h 1846907"/>
                    <a:gd name="connsiteX4" fmla="*/ 1937441 w 1937441"/>
                    <a:gd name="connsiteY4" fmla="*/ 1448554 h 1846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7441" h="1846907">
                      <a:moveTo>
                        <a:pt x="1937441" y="1448554"/>
                      </a:moveTo>
                      <a:lnTo>
                        <a:pt x="543207" y="1846907"/>
                      </a:lnTo>
                      <a:lnTo>
                        <a:pt x="0" y="1421394"/>
                      </a:lnTo>
                      <a:cubicBezTo>
                        <a:pt x="3018" y="947596"/>
                        <a:pt x="6035" y="473798"/>
                        <a:pt x="9053" y="0"/>
                      </a:cubicBezTo>
                      <a:lnTo>
                        <a:pt x="1937441" y="1448554"/>
                      </a:lnTo>
                      <a:close/>
                    </a:path>
                  </a:pathLst>
                </a:custGeom>
                <a:gradFill flip="none" rotWithShape="1">
                  <a:gsLst>
                    <a:gs pos="50000">
                      <a:srgbClr val="1F477A"/>
                    </a:gs>
                    <a:gs pos="100000">
                      <a:srgbClr val="BCD0E9"/>
                    </a:gs>
                  </a:gsLst>
                  <a:lin ang="7500000" scaled="0"/>
                  <a:tileRect/>
                </a:gradFill>
                <a:ln w="12700">
                  <a:solidFill>
                    <a:srgbClr val="BCD0E9"/>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0" name="Freeform 79"/>
                <p:cNvSpPr/>
                <p:nvPr/>
              </p:nvSpPr>
              <p:spPr>
                <a:xfrm>
                  <a:off x="3277354" y="977774"/>
                  <a:ext cx="1946496" cy="1819747"/>
                </a:xfrm>
                <a:custGeom>
                  <a:avLst/>
                  <a:gdLst>
                    <a:gd name="connsiteX0" fmla="*/ 0 w 1946496"/>
                    <a:gd name="connsiteY0" fmla="*/ 1412341 h 1819747"/>
                    <a:gd name="connsiteX1" fmla="*/ 1403288 w 1946496"/>
                    <a:gd name="connsiteY1" fmla="*/ 1819747 h 1819747"/>
                    <a:gd name="connsiteX2" fmla="*/ 1946496 w 1946496"/>
                    <a:gd name="connsiteY2" fmla="*/ 1421394 h 1819747"/>
                    <a:gd name="connsiteX3" fmla="*/ 1946496 w 1946496"/>
                    <a:gd name="connsiteY3" fmla="*/ 0 h 1819747"/>
                    <a:gd name="connsiteX4" fmla="*/ 0 w 1946496"/>
                    <a:gd name="connsiteY4" fmla="*/ 1412341 h 1819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6496" h="1819747">
                      <a:moveTo>
                        <a:pt x="0" y="1412341"/>
                      </a:moveTo>
                      <a:lnTo>
                        <a:pt x="1403288" y="1819747"/>
                      </a:lnTo>
                      <a:lnTo>
                        <a:pt x="1946496" y="1421394"/>
                      </a:lnTo>
                      <a:lnTo>
                        <a:pt x="1946496" y="0"/>
                      </a:lnTo>
                      <a:lnTo>
                        <a:pt x="0" y="1412341"/>
                      </a:lnTo>
                      <a:close/>
                    </a:path>
                  </a:pathLst>
                </a:custGeom>
                <a:gradFill>
                  <a:gsLst>
                    <a:gs pos="50000">
                      <a:srgbClr val="1F477A">
                        <a:lumMod val="100000"/>
                      </a:srgbClr>
                    </a:gs>
                    <a:gs pos="100000">
                      <a:srgbClr val="BCD0E9"/>
                    </a:gs>
                  </a:gsLst>
                  <a:lin ang="3300000" scaled="0"/>
                </a:gradFill>
                <a:ln w="12700">
                  <a:solidFill>
                    <a:srgbClr val="BCD0E9"/>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 name="Freeform 80"/>
                <p:cNvSpPr/>
                <p:nvPr/>
              </p:nvSpPr>
              <p:spPr>
                <a:xfrm>
                  <a:off x="3286408" y="2399168"/>
                  <a:ext cx="1593410" cy="2299581"/>
                </a:xfrm>
                <a:custGeom>
                  <a:avLst/>
                  <a:gdLst>
                    <a:gd name="connsiteX0" fmla="*/ 742384 w 1593410"/>
                    <a:gd name="connsiteY0" fmla="*/ 2299581 h 2299581"/>
                    <a:gd name="connsiteX1" fmla="*/ 1593410 w 1593410"/>
                    <a:gd name="connsiteY1" fmla="*/ 1059256 h 2299581"/>
                    <a:gd name="connsiteX2" fmla="*/ 1394234 w 1593410"/>
                    <a:gd name="connsiteY2" fmla="*/ 407406 h 2299581"/>
                    <a:gd name="connsiteX3" fmla="*/ 0 w 1593410"/>
                    <a:gd name="connsiteY3" fmla="*/ 0 h 2299581"/>
                    <a:gd name="connsiteX4" fmla="*/ 742384 w 1593410"/>
                    <a:gd name="connsiteY4" fmla="*/ 2299581 h 2299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3410" h="2299581">
                      <a:moveTo>
                        <a:pt x="742384" y="2299581"/>
                      </a:moveTo>
                      <a:lnTo>
                        <a:pt x="1593410" y="1059256"/>
                      </a:lnTo>
                      <a:lnTo>
                        <a:pt x="1394234" y="407406"/>
                      </a:lnTo>
                      <a:lnTo>
                        <a:pt x="0" y="0"/>
                      </a:lnTo>
                      <a:lnTo>
                        <a:pt x="742384" y="2299581"/>
                      </a:lnTo>
                      <a:close/>
                    </a:path>
                  </a:pathLst>
                </a:custGeom>
                <a:gradFill>
                  <a:gsLst>
                    <a:gs pos="42000">
                      <a:srgbClr val="1F477A">
                        <a:lumMod val="100000"/>
                      </a:srgbClr>
                    </a:gs>
                    <a:gs pos="100000">
                      <a:srgbClr val="BCD0E9"/>
                    </a:gs>
                  </a:gsLst>
                  <a:lin ang="20400000" scaled="0"/>
                </a:gradFill>
                <a:ln w="12700">
                  <a:solidFill>
                    <a:srgbClr val="BCD0E9"/>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 name="Freeform 81"/>
                <p:cNvSpPr/>
                <p:nvPr/>
              </p:nvSpPr>
              <p:spPr>
                <a:xfrm>
                  <a:off x="4037846" y="3355451"/>
                  <a:ext cx="2344140" cy="1274195"/>
                </a:xfrm>
                <a:custGeom>
                  <a:avLst/>
                  <a:gdLst>
                    <a:gd name="connsiteX0" fmla="*/ 2390114 w 2390114"/>
                    <a:gd name="connsiteY0" fmla="*/ 1231272 h 1249379"/>
                    <a:gd name="connsiteX1" fmla="*/ 1539089 w 2390114"/>
                    <a:gd name="connsiteY1" fmla="*/ 0 h 1249379"/>
                    <a:gd name="connsiteX2" fmla="*/ 851025 w 2390114"/>
                    <a:gd name="connsiteY2" fmla="*/ 0 h 1249379"/>
                    <a:gd name="connsiteX3" fmla="*/ 0 w 2390114"/>
                    <a:gd name="connsiteY3" fmla="*/ 1249379 h 1249379"/>
                    <a:gd name="connsiteX4" fmla="*/ 2390114 w 2390114"/>
                    <a:gd name="connsiteY4" fmla="*/ 1231272 h 1249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114" h="1249379">
                      <a:moveTo>
                        <a:pt x="2390114" y="1231272"/>
                      </a:moveTo>
                      <a:lnTo>
                        <a:pt x="1539089" y="0"/>
                      </a:lnTo>
                      <a:lnTo>
                        <a:pt x="851025" y="0"/>
                      </a:lnTo>
                      <a:lnTo>
                        <a:pt x="0" y="1249379"/>
                      </a:lnTo>
                      <a:lnTo>
                        <a:pt x="2390114" y="1231272"/>
                      </a:lnTo>
                      <a:close/>
                    </a:path>
                  </a:pathLst>
                </a:custGeom>
                <a:gradFill flip="none" rotWithShape="1">
                  <a:gsLst>
                    <a:gs pos="27000">
                      <a:srgbClr val="1F477A">
                        <a:lumMod val="100000"/>
                      </a:srgbClr>
                    </a:gs>
                    <a:gs pos="100000">
                      <a:srgbClr val="BCD0E9"/>
                    </a:gs>
                  </a:gsLst>
                  <a:lin ang="16200000" scaled="1"/>
                  <a:tileRect/>
                </a:gradFill>
                <a:ln w="12700">
                  <a:solidFill>
                    <a:srgbClr val="BCD0E9"/>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 name="Regular Pentagon 4"/>
                <p:cNvSpPr/>
                <p:nvPr/>
              </p:nvSpPr>
              <p:spPr>
                <a:xfrm>
                  <a:off x="3276600" y="981109"/>
                  <a:ext cx="3886200" cy="3701143"/>
                </a:xfrm>
                <a:prstGeom prst="pentagon">
                  <a:avLst/>
                </a:prstGeom>
                <a:noFill/>
                <a:ln w="76200">
                  <a:solidFill>
                    <a:srgbClr val="BCD0E9"/>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75" name="Group 12"/>
              <p:cNvGrpSpPr/>
              <p:nvPr/>
            </p:nvGrpSpPr>
            <p:grpSpPr>
              <a:xfrm>
                <a:off x="3947742" y="2682367"/>
                <a:ext cx="1120139" cy="1066800"/>
                <a:chOff x="3965040" y="2590800"/>
                <a:chExt cx="1120139" cy="1066800"/>
              </a:xfrm>
            </p:grpSpPr>
            <p:sp>
              <p:nvSpPr>
                <p:cNvPr id="76" name="Regular Pentagon 3"/>
                <p:cNvSpPr/>
                <p:nvPr/>
              </p:nvSpPr>
              <p:spPr>
                <a:xfrm>
                  <a:off x="3965040" y="2590800"/>
                  <a:ext cx="1120139" cy="1066800"/>
                </a:xfrm>
                <a:prstGeom prst="pentagon">
                  <a:avLst/>
                </a:prstGeom>
                <a:solidFill>
                  <a:srgbClr val="BCD0E9"/>
                </a:soli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7" name="TextBox 10"/>
                <p:cNvSpPr txBox="1"/>
                <p:nvPr/>
              </p:nvSpPr>
              <p:spPr>
                <a:xfrm>
                  <a:off x="4066160" y="2865136"/>
                  <a:ext cx="917898" cy="660267"/>
                </a:xfrm>
                <a:prstGeom prst="rect">
                  <a:avLst/>
                </a:prstGeom>
                <a:noFill/>
                <a:scene3d>
                  <a:camera prst="orthographicFront"/>
                  <a:lightRig rig="threePt" dir="t"/>
                </a:scene3d>
                <a:sp3d>
                  <a:bevelT w="101600" prst="riblet"/>
                </a:sp3d>
              </p:spPr>
              <p:txBody>
                <a:bodyPr wrap="none">
                  <a:spAutoFit/>
                </a:bodyPr>
                <a:lstStyle/>
                <a:p>
                  <a:pPr algn="ctr" fontAlgn="auto">
                    <a:spcBef>
                      <a:spcPts val="0"/>
                    </a:spcBef>
                    <a:spcAft>
                      <a:spcPts val="0"/>
                    </a:spcAft>
                    <a:defRPr/>
                  </a:pPr>
                  <a:r>
                    <a:rPr lang="en-US" sz="1200" b="1" dirty="0">
                      <a:solidFill>
                        <a:srgbClr val="1F477A"/>
                      </a:solidFill>
                      <a:latin typeface="Arial" pitchFamily="34" charset="0"/>
                      <a:cs typeface="Arial" pitchFamily="34" charset="0"/>
                    </a:rPr>
                    <a:t>Customer</a:t>
                  </a:r>
                </a:p>
                <a:p>
                  <a:pPr algn="ctr" fontAlgn="auto">
                    <a:spcBef>
                      <a:spcPts val="0"/>
                    </a:spcBef>
                    <a:spcAft>
                      <a:spcPts val="0"/>
                    </a:spcAft>
                    <a:defRPr/>
                  </a:pPr>
                  <a:r>
                    <a:rPr lang="en-US" sz="1200" b="1" dirty="0">
                      <a:solidFill>
                        <a:srgbClr val="1F477A"/>
                      </a:solidFill>
                      <a:latin typeface="Arial" pitchFamily="34" charset="0"/>
                      <a:cs typeface="Arial" pitchFamily="34" charset="0"/>
                    </a:rPr>
                    <a:t>Service</a:t>
                  </a:r>
                </a:p>
                <a:p>
                  <a:pPr algn="ctr" fontAlgn="auto">
                    <a:spcBef>
                      <a:spcPts val="0"/>
                    </a:spcBef>
                    <a:spcAft>
                      <a:spcPts val="0"/>
                    </a:spcAft>
                    <a:defRPr/>
                  </a:pPr>
                  <a:r>
                    <a:rPr lang="en-US" sz="1200" b="1" dirty="0">
                      <a:solidFill>
                        <a:srgbClr val="1F477A"/>
                      </a:solidFill>
                      <a:latin typeface="Arial" pitchFamily="34" charset="0"/>
                      <a:cs typeface="Arial" pitchFamily="34" charset="0"/>
                    </a:rPr>
                    <a:t>Desk</a:t>
                  </a:r>
                </a:p>
              </p:txBody>
            </p:sp>
          </p:grpSp>
        </p:grpSp>
        <p:cxnSp>
          <p:nvCxnSpPr>
            <p:cNvPr id="47" name="Straight Connector 46"/>
            <p:cNvCxnSpPr/>
            <p:nvPr/>
          </p:nvCxnSpPr>
          <p:spPr>
            <a:xfrm flipV="1">
              <a:off x="1563329" y="2359742"/>
              <a:ext cx="1277355" cy="98322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840684" y="2359742"/>
              <a:ext cx="1328193" cy="98322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3656673" y="3342969"/>
              <a:ext cx="512784" cy="141713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2092857" y="4799799"/>
              <a:ext cx="1538384" cy="746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1563331" y="3342509"/>
              <a:ext cx="529526" cy="149083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2005842" y="2989103"/>
              <a:ext cx="747335" cy="426411"/>
            </a:xfrm>
            <a:prstGeom prst="line">
              <a:avLst/>
            </a:prstGeom>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rot="17417609">
              <a:off x="3463128" y="3878446"/>
              <a:ext cx="583621" cy="276999"/>
            </a:xfrm>
            <a:prstGeom prst="rect">
              <a:avLst/>
            </a:prstGeom>
            <a:noFill/>
          </p:spPr>
          <p:txBody>
            <a:bodyPr wrap="none" rtlCol="0">
              <a:spAutoFit/>
            </a:bodyPr>
            <a:lstStyle/>
            <a:p>
              <a:r>
                <a:rPr lang="en-US" sz="1200" b="1" dirty="0">
                  <a:solidFill>
                    <a:schemeClr val="bg1"/>
                  </a:solidFill>
                  <a:latin typeface="Arial" panose="020B0604020202020204" pitchFamily="34" charset="0"/>
                  <a:cs typeface="Arial" panose="020B0604020202020204" pitchFamily="34" charset="0"/>
                </a:rPr>
                <a:t>Voice</a:t>
              </a:r>
            </a:p>
          </p:txBody>
        </p:sp>
        <p:sp>
          <p:nvSpPr>
            <p:cNvPr id="54" name="TextBox 53"/>
            <p:cNvSpPr txBox="1"/>
            <p:nvPr/>
          </p:nvSpPr>
          <p:spPr>
            <a:xfrm rot="17491831">
              <a:off x="3226155" y="3766170"/>
              <a:ext cx="492443" cy="276999"/>
            </a:xfrm>
            <a:prstGeom prst="rect">
              <a:avLst/>
            </a:prstGeom>
            <a:noFill/>
          </p:spPr>
          <p:txBody>
            <a:bodyPr wrap="none" rtlCol="0">
              <a:spAutoFit/>
            </a:bodyPr>
            <a:lstStyle/>
            <a:p>
              <a:r>
                <a:rPr lang="en-US" sz="1200" b="1" dirty="0">
                  <a:solidFill>
                    <a:schemeClr val="bg1"/>
                  </a:solidFill>
                  <a:latin typeface="Arial" panose="020B0604020202020204" pitchFamily="34" charset="0"/>
                  <a:cs typeface="Arial" panose="020B0604020202020204" pitchFamily="34" charset="0"/>
                </a:rPr>
                <a:t>VTC</a:t>
              </a:r>
            </a:p>
          </p:txBody>
        </p:sp>
        <p:sp>
          <p:nvSpPr>
            <p:cNvPr id="55" name="TextBox 54"/>
            <p:cNvSpPr txBox="1"/>
            <p:nvPr/>
          </p:nvSpPr>
          <p:spPr>
            <a:xfrm rot="2194736">
              <a:off x="2873990" y="3073235"/>
              <a:ext cx="768159" cy="276999"/>
            </a:xfrm>
            <a:prstGeom prst="rect">
              <a:avLst/>
            </a:prstGeom>
            <a:noFill/>
          </p:spPr>
          <p:txBody>
            <a:bodyPr wrap="none" rtlCol="0">
              <a:spAutoFit/>
            </a:bodyPr>
            <a:lstStyle/>
            <a:p>
              <a:r>
                <a:rPr lang="en-US" sz="1200" b="1" dirty="0">
                  <a:solidFill>
                    <a:schemeClr val="bg1"/>
                  </a:solidFill>
                  <a:latin typeface="Arial" panose="020B0604020202020204" pitchFamily="34" charset="0"/>
                  <a:cs typeface="Arial" panose="020B0604020202020204" pitchFamily="34" charset="0"/>
                </a:rPr>
                <a:t>Mobility</a:t>
              </a:r>
            </a:p>
          </p:txBody>
        </p:sp>
        <p:sp>
          <p:nvSpPr>
            <p:cNvPr id="56" name="TextBox 55"/>
            <p:cNvSpPr txBox="1"/>
            <p:nvPr/>
          </p:nvSpPr>
          <p:spPr>
            <a:xfrm rot="17380554">
              <a:off x="3597109" y="4037329"/>
              <a:ext cx="875561" cy="276999"/>
            </a:xfrm>
            <a:prstGeom prst="rect">
              <a:avLst/>
            </a:prstGeom>
            <a:noFill/>
          </p:spPr>
          <p:txBody>
            <a:bodyPr wrap="none" rtlCol="0">
              <a:spAutoFit/>
            </a:bodyPr>
            <a:lstStyle/>
            <a:p>
              <a:r>
                <a:rPr lang="en-US" sz="1200" b="1" dirty="0">
                  <a:solidFill>
                    <a:schemeClr val="bg1"/>
                  </a:solidFill>
                  <a:latin typeface="Arial" panose="020B0604020202020204" pitchFamily="34" charset="0"/>
                  <a:cs typeface="Arial" panose="020B0604020202020204" pitchFamily="34" charset="0"/>
                </a:rPr>
                <a:t>Desktops</a:t>
              </a:r>
            </a:p>
          </p:txBody>
        </p:sp>
        <p:sp>
          <p:nvSpPr>
            <p:cNvPr id="57" name="TextBox 56"/>
            <p:cNvSpPr txBox="1"/>
            <p:nvPr/>
          </p:nvSpPr>
          <p:spPr>
            <a:xfrm rot="2225642">
              <a:off x="2831609" y="2816774"/>
              <a:ext cx="1160213" cy="306578"/>
            </a:xfrm>
            <a:prstGeom prst="rect">
              <a:avLst/>
            </a:prstGeom>
            <a:noFill/>
          </p:spPr>
          <p:txBody>
            <a:bodyPr wrap="none" rtlCol="0">
              <a:spAutoFit/>
            </a:bodyPr>
            <a:lstStyle/>
            <a:p>
              <a:r>
                <a:rPr lang="en-US" sz="1200" b="1" dirty="0">
                  <a:solidFill>
                    <a:schemeClr val="bg1"/>
                  </a:solidFill>
                  <a:latin typeface="Arial" panose="020B0604020202020204" pitchFamily="34" charset="0"/>
                  <a:cs typeface="Arial" panose="020B0604020202020204" pitchFamily="34" charset="0"/>
                </a:rPr>
                <a:t>Residences</a:t>
              </a:r>
              <a:endParaRPr lang="en-US" sz="1050" b="1" dirty="0">
                <a:solidFill>
                  <a:schemeClr val="bg1"/>
                </a:solidFill>
                <a:latin typeface="Arial" panose="020B0604020202020204" pitchFamily="34" charset="0"/>
                <a:cs typeface="Arial" panose="020B0604020202020204" pitchFamily="34" charset="0"/>
              </a:endParaRPr>
            </a:p>
          </p:txBody>
        </p:sp>
        <p:cxnSp>
          <p:nvCxnSpPr>
            <p:cNvPr id="58" name="Straight Connector 57"/>
            <p:cNvCxnSpPr/>
            <p:nvPr/>
          </p:nvCxnSpPr>
          <p:spPr>
            <a:xfrm flipH="1">
              <a:off x="3406792" y="3448177"/>
              <a:ext cx="357722" cy="105492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1932407" y="2727727"/>
              <a:ext cx="945210" cy="75429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869282" y="2733749"/>
              <a:ext cx="910893" cy="69195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928911" y="3482017"/>
              <a:ext cx="339346" cy="102108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2283571" y="4488583"/>
              <a:ext cx="1163707" cy="17449"/>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rot="19288689">
              <a:off x="1877217" y="2838379"/>
              <a:ext cx="851515" cy="276999"/>
            </a:xfrm>
            <a:prstGeom prst="rect">
              <a:avLst/>
            </a:prstGeom>
            <a:noFill/>
          </p:spPr>
          <p:txBody>
            <a:bodyPr wrap="none" rtlCol="0">
              <a:spAutoFit/>
            </a:bodyPr>
            <a:lstStyle/>
            <a:p>
              <a:r>
                <a:rPr lang="en-US" sz="1200" b="1" dirty="0">
                  <a:solidFill>
                    <a:schemeClr val="bg1"/>
                  </a:solidFill>
                  <a:latin typeface="Arial" panose="020B0604020202020204" pitchFamily="34" charset="0"/>
                  <a:cs typeface="Arial" panose="020B0604020202020204" pitchFamily="34" charset="0"/>
                </a:rPr>
                <a:t>Compute</a:t>
              </a:r>
            </a:p>
          </p:txBody>
        </p:sp>
        <p:sp>
          <p:nvSpPr>
            <p:cNvPr id="64" name="TextBox 63"/>
            <p:cNvSpPr txBox="1"/>
            <p:nvPr/>
          </p:nvSpPr>
          <p:spPr>
            <a:xfrm rot="4247312">
              <a:off x="1599599" y="3875832"/>
              <a:ext cx="745717" cy="276999"/>
            </a:xfrm>
            <a:prstGeom prst="rect">
              <a:avLst/>
            </a:prstGeom>
            <a:noFill/>
          </p:spPr>
          <p:txBody>
            <a:bodyPr wrap="none" rtlCol="0">
              <a:spAutoFit/>
            </a:bodyPr>
            <a:lstStyle/>
            <a:p>
              <a:r>
                <a:rPr lang="en-US" sz="1200" b="1" dirty="0">
                  <a:solidFill>
                    <a:schemeClr val="bg1"/>
                  </a:solidFill>
                  <a:latin typeface="Arial" panose="020B0604020202020204" pitchFamily="34" charset="0"/>
                  <a:cs typeface="Arial" panose="020B0604020202020204" pitchFamily="34" charset="0"/>
                </a:rPr>
                <a:t>Servers</a:t>
              </a:r>
            </a:p>
          </p:txBody>
        </p:sp>
        <p:sp>
          <p:nvSpPr>
            <p:cNvPr id="65" name="TextBox 64"/>
            <p:cNvSpPr txBox="1"/>
            <p:nvPr/>
          </p:nvSpPr>
          <p:spPr>
            <a:xfrm>
              <a:off x="2378162" y="4815208"/>
              <a:ext cx="894347" cy="276999"/>
            </a:xfrm>
            <a:prstGeom prst="rect">
              <a:avLst/>
            </a:prstGeom>
            <a:noFill/>
          </p:spPr>
          <p:txBody>
            <a:bodyPr wrap="none" rtlCol="0">
              <a:spAutoFit/>
            </a:bodyPr>
            <a:lstStyle/>
            <a:p>
              <a:r>
                <a:rPr lang="en-US" sz="1200" b="1" dirty="0">
                  <a:solidFill>
                    <a:schemeClr val="bg1"/>
                  </a:solidFill>
                  <a:latin typeface="Arial" panose="020B0604020202020204" pitchFamily="34" charset="0"/>
                  <a:cs typeface="Arial" panose="020B0604020202020204" pitchFamily="34" charset="0"/>
                </a:rPr>
                <a:t>Transport</a:t>
              </a:r>
            </a:p>
          </p:txBody>
        </p:sp>
        <p:sp>
          <p:nvSpPr>
            <p:cNvPr id="66" name="TextBox 65"/>
            <p:cNvSpPr txBox="1"/>
            <p:nvPr/>
          </p:nvSpPr>
          <p:spPr>
            <a:xfrm rot="19335860">
              <a:off x="1551804" y="2605412"/>
              <a:ext cx="1109599" cy="276999"/>
            </a:xfrm>
            <a:prstGeom prst="rect">
              <a:avLst/>
            </a:prstGeom>
            <a:noFill/>
          </p:spPr>
          <p:txBody>
            <a:bodyPr wrap="none" rtlCol="0">
              <a:spAutoFit/>
            </a:bodyPr>
            <a:lstStyle/>
            <a:p>
              <a:r>
                <a:rPr lang="en-US" sz="1200" b="1" dirty="0">
                  <a:solidFill>
                    <a:schemeClr val="bg1"/>
                  </a:solidFill>
                  <a:latin typeface="Arial" panose="020B0604020202020204" pitchFamily="34" charset="0"/>
                  <a:cs typeface="Arial" panose="020B0604020202020204" pitchFamily="34" charset="0"/>
                </a:rPr>
                <a:t>Applications</a:t>
              </a:r>
            </a:p>
          </p:txBody>
        </p:sp>
        <p:sp>
          <p:nvSpPr>
            <p:cNvPr id="67" name="TextBox 66"/>
            <p:cNvSpPr txBox="1"/>
            <p:nvPr/>
          </p:nvSpPr>
          <p:spPr>
            <a:xfrm rot="19216877">
              <a:off x="2199481" y="3053025"/>
              <a:ext cx="622286" cy="276999"/>
            </a:xfrm>
            <a:prstGeom prst="rect">
              <a:avLst/>
            </a:prstGeom>
            <a:noFill/>
          </p:spPr>
          <p:txBody>
            <a:bodyPr wrap="none" rtlCol="0">
              <a:spAutoFit/>
            </a:bodyPr>
            <a:lstStyle/>
            <a:p>
              <a:r>
                <a:rPr lang="en-US" sz="1200" b="1" dirty="0">
                  <a:solidFill>
                    <a:schemeClr val="bg1"/>
                  </a:solidFill>
                  <a:latin typeface="Arial" panose="020B0604020202020204" pitchFamily="34" charset="0"/>
                  <a:cs typeface="Arial" panose="020B0604020202020204" pitchFamily="34" charset="0"/>
                </a:rPr>
                <a:t>Cloud</a:t>
              </a:r>
            </a:p>
          </p:txBody>
        </p:sp>
        <p:sp>
          <p:nvSpPr>
            <p:cNvPr id="68" name="TextBox 67"/>
            <p:cNvSpPr txBox="1"/>
            <p:nvPr/>
          </p:nvSpPr>
          <p:spPr>
            <a:xfrm rot="4178664">
              <a:off x="1304774" y="3999754"/>
              <a:ext cx="756938" cy="276999"/>
            </a:xfrm>
            <a:prstGeom prst="rect">
              <a:avLst/>
            </a:prstGeom>
            <a:noFill/>
          </p:spPr>
          <p:txBody>
            <a:bodyPr wrap="none" rtlCol="0">
              <a:spAutoFit/>
            </a:bodyPr>
            <a:lstStyle/>
            <a:p>
              <a:r>
                <a:rPr lang="en-US" sz="1200" b="1" dirty="0">
                  <a:solidFill>
                    <a:schemeClr val="bg1"/>
                  </a:solidFill>
                  <a:latin typeface="Arial" panose="020B0604020202020204" pitchFamily="34" charset="0"/>
                  <a:cs typeface="Arial" panose="020B0604020202020204" pitchFamily="34" charset="0"/>
                </a:rPr>
                <a:t>Storage</a:t>
              </a:r>
            </a:p>
          </p:txBody>
        </p:sp>
        <p:sp>
          <p:nvSpPr>
            <p:cNvPr id="69" name="TextBox 68"/>
            <p:cNvSpPr txBox="1"/>
            <p:nvPr/>
          </p:nvSpPr>
          <p:spPr>
            <a:xfrm rot="2187043">
              <a:off x="2834352" y="2619661"/>
              <a:ext cx="1596847" cy="306578"/>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Remote/Office</a:t>
              </a:r>
              <a:endParaRPr lang="en-US" sz="1100" b="1" dirty="0">
                <a:solidFill>
                  <a:schemeClr val="bg1"/>
                </a:solidFill>
                <a:latin typeface="Arial" panose="020B0604020202020204" pitchFamily="34" charset="0"/>
                <a:cs typeface="Arial" panose="020B0604020202020204" pitchFamily="34" charset="0"/>
              </a:endParaRPr>
            </a:p>
          </p:txBody>
        </p:sp>
        <p:sp>
          <p:nvSpPr>
            <p:cNvPr id="70" name="TextBox 69"/>
            <p:cNvSpPr txBox="1"/>
            <p:nvPr/>
          </p:nvSpPr>
          <p:spPr>
            <a:xfrm>
              <a:off x="2440949" y="4507809"/>
              <a:ext cx="790601" cy="276999"/>
            </a:xfrm>
            <a:prstGeom prst="rect">
              <a:avLst/>
            </a:prstGeom>
            <a:noFill/>
          </p:spPr>
          <p:txBody>
            <a:bodyPr wrap="none" rtlCol="0">
              <a:spAutoFit/>
            </a:bodyPr>
            <a:lstStyle/>
            <a:p>
              <a:r>
                <a:rPr lang="en-US" sz="1200" b="1" dirty="0">
                  <a:solidFill>
                    <a:schemeClr val="bg1"/>
                  </a:solidFill>
                  <a:latin typeface="Arial" panose="020B0604020202020204" pitchFamily="34" charset="0"/>
                  <a:cs typeface="Arial" panose="020B0604020202020204" pitchFamily="34" charset="0"/>
                </a:rPr>
                <a:t>Network</a:t>
              </a:r>
            </a:p>
          </p:txBody>
        </p:sp>
        <p:sp>
          <p:nvSpPr>
            <p:cNvPr id="71" name="TextBox 70"/>
            <p:cNvSpPr txBox="1"/>
            <p:nvPr/>
          </p:nvSpPr>
          <p:spPr>
            <a:xfrm>
              <a:off x="2526991" y="4244024"/>
              <a:ext cx="619080" cy="276999"/>
            </a:xfrm>
            <a:prstGeom prst="rect">
              <a:avLst/>
            </a:prstGeom>
            <a:noFill/>
          </p:spPr>
          <p:txBody>
            <a:bodyPr wrap="none" rtlCol="0">
              <a:spAutoFit/>
            </a:bodyPr>
            <a:lstStyle/>
            <a:p>
              <a:r>
                <a:rPr lang="en-US" sz="1200" b="1" dirty="0">
                  <a:solidFill>
                    <a:schemeClr val="bg1"/>
                  </a:solidFill>
                  <a:latin typeface="Arial" panose="020B0604020202020204" pitchFamily="34" charset="0"/>
                  <a:cs typeface="Arial" panose="020B0604020202020204" pitchFamily="34" charset="0"/>
                </a:rPr>
                <a:t>Cyber</a:t>
              </a:r>
            </a:p>
          </p:txBody>
        </p:sp>
        <p:sp>
          <p:nvSpPr>
            <p:cNvPr id="72" name="TextBox 71"/>
            <p:cNvSpPr txBox="1"/>
            <p:nvPr/>
          </p:nvSpPr>
          <p:spPr>
            <a:xfrm rot="4334360">
              <a:off x="1897430" y="3767676"/>
              <a:ext cx="764953" cy="276999"/>
            </a:xfrm>
            <a:prstGeom prst="rect">
              <a:avLst/>
            </a:prstGeom>
            <a:noFill/>
          </p:spPr>
          <p:txBody>
            <a:bodyPr wrap="none" rtlCol="0">
              <a:spAutoFit/>
            </a:bodyPr>
            <a:lstStyle/>
            <a:p>
              <a:r>
                <a:rPr lang="en-US" sz="1200" b="1" dirty="0">
                  <a:solidFill>
                    <a:schemeClr val="bg1"/>
                  </a:solidFill>
                  <a:latin typeface="Arial" panose="020B0604020202020204" pitchFamily="34" charset="0"/>
                  <a:cs typeface="Arial" panose="020B0604020202020204" pitchFamily="34" charset="0"/>
                </a:rPr>
                <a:t>Printers</a:t>
              </a:r>
            </a:p>
          </p:txBody>
        </p:sp>
      </p:grpSp>
      <p:sp>
        <p:nvSpPr>
          <p:cNvPr id="84" name="Text Placeholder 3"/>
          <p:cNvSpPr>
            <a:spLocks noGrp="1"/>
          </p:cNvSpPr>
          <p:nvPr>
            <p:ph type="body" sz="quarter" idx="10"/>
          </p:nvPr>
        </p:nvSpPr>
        <p:spPr>
          <a:xfrm>
            <a:off x="2230422" y="255037"/>
            <a:ext cx="6726767" cy="768351"/>
          </a:xfrm>
          <a:prstGeom prst="rect">
            <a:avLst/>
          </a:prstGeom>
        </p:spPr>
        <p:txBody>
          <a:bodyPr>
            <a:normAutofit/>
          </a:bodyPr>
          <a:lstStyle/>
          <a:p>
            <a:r>
              <a:rPr lang="en-US" sz="2800" dirty="0"/>
              <a:t>JSP Overview:  History</a:t>
            </a:r>
          </a:p>
        </p:txBody>
      </p:sp>
    </p:spTree>
    <p:extLst>
      <p:ext uri="{BB962C8B-B14F-4D97-AF65-F5344CB8AC3E}">
        <p14:creationId xmlns:p14="http://schemas.microsoft.com/office/powerpoint/2010/main" val="2972725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84546" y="252701"/>
            <a:ext cx="7522979" cy="768351"/>
          </a:xfrm>
        </p:spPr>
        <p:txBody>
          <a:bodyPr>
            <a:normAutofit fontScale="92500"/>
          </a:bodyPr>
          <a:lstStyle/>
          <a:p>
            <a:r>
              <a:rPr lang="en-US" sz="3000" dirty="0"/>
              <a:t>Level of Effort Growth - Overview (2015 and Beyond . . . )</a:t>
            </a:r>
          </a:p>
          <a:p>
            <a:endParaRPr lang="en-US" sz="2800" dirty="0"/>
          </a:p>
        </p:txBody>
      </p:sp>
      <p:graphicFrame>
        <p:nvGraphicFramePr>
          <p:cNvPr id="4" name="Chart 3"/>
          <p:cNvGraphicFramePr>
            <a:graphicFrameLocks/>
          </p:cNvGraphicFramePr>
          <p:nvPr/>
        </p:nvGraphicFramePr>
        <p:xfrm>
          <a:off x="57106" y="1330107"/>
          <a:ext cx="8543925" cy="531177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8504130" y="1370248"/>
            <a:ext cx="3561489" cy="5060420"/>
          </a:xfrm>
          <a:prstGeom prst="rect">
            <a:avLst/>
          </a:prstGeom>
          <a:noFill/>
          <a:ln w="9525">
            <a:solidFill>
              <a:schemeClr val="tx1"/>
            </a:solidFill>
          </a:ln>
        </p:spPr>
        <p:txBody>
          <a:bodyPr wrap="square" rtlCol="0" anchor="ctr">
            <a:noAutofit/>
          </a:bodyPr>
          <a:lstStyle/>
          <a:p>
            <a:pPr marL="380990" indent="-380990">
              <a:spcBef>
                <a:spcPts val="800"/>
              </a:spcBef>
              <a:spcAft>
                <a:spcPts val="8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Quick turn support for multiple Crisis CMT efforts (NMCC, FEMA, FBI, HHS-OWS)</a:t>
            </a:r>
          </a:p>
          <a:p>
            <a:pPr marL="380990" indent="-380990">
              <a:spcBef>
                <a:spcPts val="800"/>
              </a:spcBef>
              <a:spcAft>
                <a:spcPts val="8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OUSD I&amp;S expansion College Park Campus</a:t>
            </a:r>
          </a:p>
          <a:p>
            <a:pPr marL="380990" indent="-380990">
              <a:spcBef>
                <a:spcPts val="800"/>
              </a:spcBef>
              <a:spcAft>
                <a:spcPts val="8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Expansion of HQDA to several bldgs. on Fort Belvoir (network connectivity &amp; end user) HQDA G3, G6, G4, &amp; G8</a:t>
            </a:r>
          </a:p>
          <a:p>
            <a:pPr marL="380990" indent="-380990">
              <a:spcBef>
                <a:spcPts val="800"/>
              </a:spcBef>
              <a:spcAft>
                <a:spcPts val="8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Support for first ever Chief of Space Operations, of the United States Space Force (USSF)</a:t>
            </a:r>
          </a:p>
          <a:p>
            <a:pPr marL="380990" indent="-380990">
              <a:spcBef>
                <a:spcPts val="800"/>
              </a:spcBef>
              <a:spcAft>
                <a:spcPts val="8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Support for Cloud solutions</a:t>
            </a:r>
          </a:p>
          <a:p>
            <a:pPr marL="380990" indent="-380990">
              <a:spcBef>
                <a:spcPts val="800"/>
              </a:spcBef>
              <a:spcAft>
                <a:spcPts val="8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Office standup/move support</a:t>
            </a:r>
            <a:endParaRPr lang="en-US" sz="16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DDC739CD-27E2-4426-914C-82DE7156A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8539" y="157712"/>
            <a:ext cx="855348" cy="825336"/>
          </a:xfrm>
          <a:prstGeom prst="rect">
            <a:avLst/>
          </a:prstGeom>
        </p:spPr>
      </p:pic>
    </p:spTree>
    <p:extLst>
      <p:ext uri="{BB962C8B-B14F-4D97-AF65-F5344CB8AC3E}">
        <p14:creationId xmlns:p14="http://schemas.microsoft.com/office/powerpoint/2010/main" val="2501017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73690" y="222706"/>
            <a:ext cx="6726767" cy="768351"/>
          </a:xfrm>
        </p:spPr>
        <p:txBody>
          <a:bodyPr>
            <a:normAutofit/>
          </a:bodyPr>
          <a:lstStyle/>
          <a:p>
            <a:r>
              <a:rPr lang="en-US" sz="2800" dirty="0"/>
              <a:t>Pentagon Enterprise:  Current Scope and Scale</a:t>
            </a:r>
          </a:p>
          <a:p>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3886365678"/>
              </p:ext>
            </p:extLst>
          </p:nvPr>
        </p:nvGraphicFramePr>
        <p:xfrm>
          <a:off x="4985587" y="4813425"/>
          <a:ext cx="7043646" cy="1314752"/>
        </p:xfrm>
        <a:graphic>
          <a:graphicData uri="http://schemas.openxmlformats.org/drawingml/2006/table">
            <a:tbl>
              <a:tblPr firstRow="1" bandRow="1">
                <a:tableStyleId>{5C22544A-7EE6-4342-B048-85BDC9FD1C3A}</a:tableStyleId>
              </a:tblPr>
              <a:tblGrid>
                <a:gridCol w="1173941">
                  <a:extLst>
                    <a:ext uri="{9D8B030D-6E8A-4147-A177-3AD203B41FA5}">
                      <a16:colId xmlns:a16="http://schemas.microsoft.com/office/drawing/2014/main" val="4279817552"/>
                    </a:ext>
                  </a:extLst>
                </a:gridCol>
                <a:gridCol w="1173941">
                  <a:extLst>
                    <a:ext uri="{9D8B030D-6E8A-4147-A177-3AD203B41FA5}">
                      <a16:colId xmlns:a16="http://schemas.microsoft.com/office/drawing/2014/main" val="31893183"/>
                    </a:ext>
                  </a:extLst>
                </a:gridCol>
                <a:gridCol w="1173941">
                  <a:extLst>
                    <a:ext uri="{9D8B030D-6E8A-4147-A177-3AD203B41FA5}">
                      <a16:colId xmlns:a16="http://schemas.microsoft.com/office/drawing/2014/main" val="2602297819"/>
                    </a:ext>
                  </a:extLst>
                </a:gridCol>
                <a:gridCol w="1173941">
                  <a:extLst>
                    <a:ext uri="{9D8B030D-6E8A-4147-A177-3AD203B41FA5}">
                      <a16:colId xmlns:a16="http://schemas.microsoft.com/office/drawing/2014/main" val="1880434535"/>
                    </a:ext>
                  </a:extLst>
                </a:gridCol>
                <a:gridCol w="1173941">
                  <a:extLst>
                    <a:ext uri="{9D8B030D-6E8A-4147-A177-3AD203B41FA5}">
                      <a16:colId xmlns:a16="http://schemas.microsoft.com/office/drawing/2014/main" val="3290869464"/>
                    </a:ext>
                  </a:extLst>
                </a:gridCol>
                <a:gridCol w="1173941">
                  <a:extLst>
                    <a:ext uri="{9D8B030D-6E8A-4147-A177-3AD203B41FA5}">
                      <a16:colId xmlns:a16="http://schemas.microsoft.com/office/drawing/2014/main" val="518809362"/>
                    </a:ext>
                  </a:extLst>
                </a:gridCol>
              </a:tblGrid>
              <a:tr h="328688">
                <a:tc gridSpan="2">
                  <a:txBody>
                    <a:bodyPr/>
                    <a:lstStyle/>
                    <a:p>
                      <a:pPr algn="ctr"/>
                      <a:r>
                        <a:rPr lang="en-US" sz="1600" dirty="0">
                          <a:latin typeface="Arial" panose="020B0604020202020204" pitchFamily="34" charset="0"/>
                          <a:cs typeface="Arial" panose="020B0604020202020204" pitchFamily="34" charset="0"/>
                        </a:rPr>
                        <a:t>Mobility Devices</a:t>
                      </a:r>
                    </a:p>
                  </a:txBody>
                  <a:tcPr marL="83667" marR="83667" marT="41834" marB="41834"/>
                </a:tc>
                <a:tc hMerge="1">
                  <a:txBody>
                    <a:bodyPr/>
                    <a:lstStyle/>
                    <a:p>
                      <a:endParaRPr lang="en-US"/>
                    </a:p>
                  </a:txBody>
                  <a:tcPr/>
                </a:tc>
                <a:tc gridSpan="2">
                  <a:txBody>
                    <a:bodyPr/>
                    <a:lstStyle/>
                    <a:p>
                      <a:pPr algn="ctr"/>
                      <a:r>
                        <a:rPr lang="en-US" sz="1600" dirty="0">
                          <a:latin typeface="Arial" panose="020B0604020202020204" pitchFamily="34" charset="0"/>
                          <a:cs typeface="Arial" panose="020B0604020202020204" pitchFamily="34" charset="0"/>
                        </a:rPr>
                        <a:t>Residences</a:t>
                      </a:r>
                    </a:p>
                  </a:txBody>
                  <a:tcPr marL="83667" marR="83667" marT="41834" marB="41834"/>
                </a:tc>
                <a:tc hMerge="1">
                  <a:txBody>
                    <a:bodyPr/>
                    <a:lstStyle/>
                    <a:p>
                      <a:endParaRPr lang="en-US"/>
                    </a:p>
                  </a:txBody>
                  <a:tcPr/>
                </a:tc>
                <a:tc gridSpan="2">
                  <a:txBody>
                    <a:bodyPr/>
                    <a:lstStyle/>
                    <a:p>
                      <a:pPr algn="ctr"/>
                      <a:r>
                        <a:rPr lang="en-US" sz="1600" dirty="0">
                          <a:latin typeface="Arial" panose="020B0604020202020204" pitchFamily="34" charset="0"/>
                          <a:cs typeface="Arial" panose="020B0604020202020204" pitchFamily="34" charset="0"/>
                        </a:rPr>
                        <a:t>VIPs</a:t>
                      </a:r>
                    </a:p>
                  </a:txBody>
                  <a:tcPr marL="83667" marR="83667" marT="41834" marB="41834"/>
                </a:tc>
                <a:tc hMerge="1">
                  <a:txBody>
                    <a:bodyPr/>
                    <a:lstStyle/>
                    <a:p>
                      <a:endParaRPr lang="en-US"/>
                    </a:p>
                  </a:txBody>
                  <a:tcPr/>
                </a:tc>
                <a:extLst>
                  <a:ext uri="{0D108BD9-81ED-4DB2-BD59-A6C34878D82A}">
                    <a16:rowId xmlns:a16="http://schemas.microsoft.com/office/drawing/2014/main" val="3647987735"/>
                  </a:ext>
                </a:extLst>
              </a:tr>
              <a:tr h="328688">
                <a:tc>
                  <a:txBody>
                    <a:bodyPr/>
                    <a:lstStyle/>
                    <a:p>
                      <a:r>
                        <a:rPr lang="en-US" sz="1600" dirty="0">
                          <a:latin typeface="Arial" panose="020B0604020202020204" pitchFamily="34" charset="0"/>
                          <a:cs typeface="Arial" panose="020B0604020202020204" pitchFamily="34" charset="0"/>
                        </a:rPr>
                        <a:t>DMUC</a:t>
                      </a:r>
                      <a:endParaRPr lang="en-US" sz="1600" baseline="0" dirty="0">
                        <a:latin typeface="Arial" panose="020B0604020202020204" pitchFamily="34" charset="0"/>
                        <a:cs typeface="Arial" panose="020B0604020202020204" pitchFamily="34" charset="0"/>
                      </a:endParaRPr>
                    </a:p>
                  </a:txBody>
                  <a:tcPr marL="83667" marR="83667" marT="41834" marB="41834"/>
                </a:tc>
                <a:tc>
                  <a:txBody>
                    <a:bodyPr/>
                    <a:lstStyle/>
                    <a:p>
                      <a:r>
                        <a:rPr lang="en-US" sz="1600" b="1" baseline="0" dirty="0">
                          <a:latin typeface="Arial" panose="020B0604020202020204" pitchFamily="34" charset="0"/>
                          <a:cs typeface="Arial" panose="020B0604020202020204" pitchFamily="34" charset="0"/>
                        </a:rPr>
                        <a:t>6,487</a:t>
                      </a:r>
                    </a:p>
                  </a:txBody>
                  <a:tcPr marL="83667" marR="83667" marT="41834" marB="41834"/>
                </a:tc>
                <a:tc>
                  <a:txBody>
                    <a:bodyPr/>
                    <a:lstStyle/>
                    <a:p>
                      <a:r>
                        <a:rPr lang="en-US" sz="1600" dirty="0">
                          <a:latin typeface="Arial" panose="020B0604020202020204" pitchFamily="34" charset="0"/>
                          <a:cs typeface="Arial" panose="020B0604020202020204" pitchFamily="34" charset="0"/>
                        </a:rPr>
                        <a:t>On Base</a:t>
                      </a:r>
                    </a:p>
                  </a:txBody>
                  <a:tcPr marL="83667" marR="83667" marT="41834" marB="41834"/>
                </a:tc>
                <a:tc>
                  <a:txBody>
                    <a:bodyPr/>
                    <a:lstStyle/>
                    <a:p>
                      <a:r>
                        <a:rPr lang="en-US" sz="1600" b="1" dirty="0">
                          <a:latin typeface="Arial" panose="020B0604020202020204" pitchFamily="34" charset="0"/>
                          <a:cs typeface="Arial" panose="020B0604020202020204" pitchFamily="34" charset="0"/>
                        </a:rPr>
                        <a:t>35</a:t>
                      </a:r>
                    </a:p>
                  </a:txBody>
                  <a:tcPr marL="83667" marR="83667" marT="41834" marB="41834"/>
                </a:tc>
                <a:tc>
                  <a:txBody>
                    <a:bodyPr/>
                    <a:lstStyle/>
                    <a:p>
                      <a:r>
                        <a:rPr lang="en-US" sz="1600" dirty="0">
                          <a:latin typeface="Arial" panose="020B0604020202020204" pitchFamily="34" charset="0"/>
                          <a:cs typeface="Arial" panose="020B0604020202020204" pitchFamily="34" charset="0"/>
                        </a:rPr>
                        <a:t>OSD</a:t>
                      </a:r>
                    </a:p>
                  </a:txBody>
                  <a:tcPr marL="83667" marR="83667" marT="41834" marB="41834"/>
                </a:tc>
                <a:tc>
                  <a:txBody>
                    <a:bodyPr/>
                    <a:lstStyle/>
                    <a:p>
                      <a:r>
                        <a:rPr lang="en-US" sz="1600" b="1" dirty="0">
                          <a:latin typeface="Arial" panose="020B0604020202020204" pitchFamily="34" charset="0"/>
                          <a:cs typeface="Arial" panose="020B0604020202020204" pitchFamily="34" charset="0"/>
                        </a:rPr>
                        <a:t>460</a:t>
                      </a:r>
                    </a:p>
                  </a:txBody>
                  <a:tcPr marL="83667" marR="83667" marT="41834" marB="41834"/>
                </a:tc>
                <a:extLst>
                  <a:ext uri="{0D108BD9-81ED-4DB2-BD59-A6C34878D82A}">
                    <a16:rowId xmlns:a16="http://schemas.microsoft.com/office/drawing/2014/main" val="749355803"/>
                  </a:ext>
                </a:extLst>
              </a:tr>
              <a:tr h="328688">
                <a:tc>
                  <a:txBody>
                    <a:bodyPr/>
                    <a:lstStyle/>
                    <a:p>
                      <a:r>
                        <a:rPr lang="en-US" sz="1600" dirty="0">
                          <a:latin typeface="Arial" panose="020B0604020202020204" pitchFamily="34" charset="0"/>
                          <a:cs typeface="Arial" panose="020B0604020202020204" pitchFamily="34" charset="0"/>
                        </a:rPr>
                        <a:t>DMCC</a:t>
                      </a:r>
                    </a:p>
                  </a:txBody>
                  <a:tcPr marL="83667" marR="83667" marT="41834" marB="41834"/>
                </a:tc>
                <a:tc>
                  <a:txBody>
                    <a:bodyPr/>
                    <a:lstStyle/>
                    <a:p>
                      <a:r>
                        <a:rPr lang="en-US" sz="1600" b="1" dirty="0">
                          <a:latin typeface="Arial" panose="020B0604020202020204" pitchFamily="34" charset="0"/>
                          <a:cs typeface="Arial" panose="020B0604020202020204" pitchFamily="34" charset="0"/>
                        </a:rPr>
                        <a:t>1,006</a:t>
                      </a:r>
                    </a:p>
                  </a:txBody>
                  <a:tcPr marL="83667" marR="83667" marT="41834" marB="41834"/>
                </a:tc>
                <a:tc>
                  <a:txBody>
                    <a:bodyPr/>
                    <a:lstStyle/>
                    <a:p>
                      <a:r>
                        <a:rPr lang="en-US" sz="1600" dirty="0">
                          <a:latin typeface="Arial" panose="020B0604020202020204" pitchFamily="34" charset="0"/>
                          <a:cs typeface="Arial" panose="020B0604020202020204" pitchFamily="34" charset="0"/>
                        </a:rPr>
                        <a:t>Off Base</a:t>
                      </a:r>
                    </a:p>
                  </a:txBody>
                  <a:tcPr marL="83667" marR="83667" marT="41834" marB="41834"/>
                </a:tc>
                <a:tc>
                  <a:txBody>
                    <a:bodyPr/>
                    <a:lstStyle/>
                    <a:p>
                      <a:r>
                        <a:rPr lang="en-US" sz="1600" b="1" dirty="0">
                          <a:latin typeface="Arial" panose="020B0604020202020204" pitchFamily="34" charset="0"/>
                          <a:cs typeface="Arial" panose="020B0604020202020204" pitchFamily="34" charset="0"/>
                        </a:rPr>
                        <a:t>10</a:t>
                      </a:r>
                    </a:p>
                  </a:txBody>
                  <a:tcPr marL="83667" marR="83667" marT="41834" marB="41834"/>
                </a:tc>
                <a:tc>
                  <a:txBody>
                    <a:bodyPr/>
                    <a:lstStyle/>
                    <a:p>
                      <a:r>
                        <a:rPr lang="en-US" sz="1600" dirty="0">
                          <a:latin typeface="Arial" panose="020B0604020202020204" pitchFamily="34" charset="0"/>
                          <a:cs typeface="Arial" panose="020B0604020202020204" pitchFamily="34" charset="0"/>
                        </a:rPr>
                        <a:t>Joint Staff</a:t>
                      </a:r>
                    </a:p>
                  </a:txBody>
                  <a:tcPr marL="83667" marR="83667" marT="41834" marB="41834"/>
                </a:tc>
                <a:tc>
                  <a:txBody>
                    <a:bodyPr/>
                    <a:lstStyle/>
                    <a:p>
                      <a:r>
                        <a:rPr lang="en-US" sz="1600" b="1" dirty="0">
                          <a:latin typeface="Arial" panose="020B0604020202020204" pitchFamily="34" charset="0"/>
                          <a:cs typeface="Arial" panose="020B0604020202020204" pitchFamily="34" charset="0"/>
                        </a:rPr>
                        <a:t>216</a:t>
                      </a:r>
                    </a:p>
                  </a:txBody>
                  <a:tcPr marL="83667" marR="83667" marT="41834" marB="41834"/>
                </a:tc>
                <a:extLst>
                  <a:ext uri="{0D108BD9-81ED-4DB2-BD59-A6C34878D82A}">
                    <a16:rowId xmlns:a16="http://schemas.microsoft.com/office/drawing/2014/main" val="809652634"/>
                  </a:ext>
                </a:extLst>
              </a:tr>
              <a:tr h="328688">
                <a:tc>
                  <a:txBody>
                    <a:bodyPr/>
                    <a:lstStyle/>
                    <a:p>
                      <a:r>
                        <a:rPr lang="en-US" sz="1600" dirty="0">
                          <a:latin typeface="Arial" panose="020B0604020202020204" pitchFamily="34" charset="0"/>
                          <a:cs typeface="Arial" panose="020B0604020202020204" pitchFamily="34" charset="0"/>
                        </a:rPr>
                        <a:t>WINDAR</a:t>
                      </a:r>
                    </a:p>
                  </a:txBody>
                  <a:tcPr marL="83667" marR="83667" marT="41834" marB="41834"/>
                </a:tc>
                <a:tc>
                  <a:txBody>
                    <a:bodyPr/>
                    <a:lstStyle/>
                    <a:p>
                      <a:r>
                        <a:rPr lang="en-US" sz="1600" b="1" dirty="0">
                          <a:latin typeface="Arial" panose="020B0604020202020204" pitchFamily="34" charset="0"/>
                          <a:cs typeface="Arial" panose="020B0604020202020204" pitchFamily="34" charset="0"/>
                        </a:rPr>
                        <a:t>503</a:t>
                      </a:r>
                    </a:p>
                  </a:txBody>
                  <a:tcPr marL="83667" marR="83667" marT="41834" marB="41834"/>
                </a:tc>
                <a:tc gridSpan="2">
                  <a:txBody>
                    <a:bodyPr/>
                    <a:lstStyle/>
                    <a:p>
                      <a:endParaRPr lang="en-US" sz="1600" dirty="0">
                        <a:latin typeface="Arial" panose="020B0604020202020204" pitchFamily="34" charset="0"/>
                        <a:cs typeface="Arial" panose="020B0604020202020204" pitchFamily="34" charset="0"/>
                      </a:endParaRPr>
                    </a:p>
                  </a:txBody>
                  <a:tcPr marL="83667" marR="83667" marT="41834" marB="41834">
                    <a:solidFill>
                      <a:schemeClr val="bg1"/>
                    </a:solidFill>
                  </a:tcPr>
                </a:tc>
                <a:tc hMerge="1">
                  <a:txBody>
                    <a:bodyPr/>
                    <a:lstStyle/>
                    <a:p>
                      <a:endParaRPr lang="en-US"/>
                    </a:p>
                  </a:txBody>
                  <a:tcPr/>
                </a:tc>
                <a:tc>
                  <a:txBody>
                    <a:bodyPr/>
                    <a:lstStyle/>
                    <a:p>
                      <a:r>
                        <a:rPr lang="en-US" sz="1600" dirty="0">
                          <a:latin typeface="Arial" panose="020B0604020202020204" pitchFamily="34" charset="0"/>
                          <a:cs typeface="Arial" panose="020B0604020202020204" pitchFamily="34" charset="0"/>
                        </a:rPr>
                        <a:t>Army</a:t>
                      </a:r>
                    </a:p>
                  </a:txBody>
                  <a:tcPr marL="83667" marR="83667" marT="41834" marB="41834"/>
                </a:tc>
                <a:tc>
                  <a:txBody>
                    <a:bodyPr/>
                    <a:lstStyle/>
                    <a:p>
                      <a:r>
                        <a:rPr lang="en-US" sz="1600" b="1" dirty="0">
                          <a:latin typeface="Arial" panose="020B0604020202020204" pitchFamily="34" charset="0"/>
                          <a:cs typeface="Arial" panose="020B0604020202020204" pitchFamily="34" charset="0"/>
                        </a:rPr>
                        <a:t>416</a:t>
                      </a:r>
                    </a:p>
                  </a:txBody>
                  <a:tcPr marL="83667" marR="83667" marT="41834" marB="41834"/>
                </a:tc>
                <a:extLst>
                  <a:ext uri="{0D108BD9-81ED-4DB2-BD59-A6C34878D82A}">
                    <a16:rowId xmlns:a16="http://schemas.microsoft.com/office/drawing/2014/main" val="84933131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87627660"/>
              </p:ext>
            </p:extLst>
          </p:nvPr>
        </p:nvGraphicFramePr>
        <p:xfrm>
          <a:off x="277622" y="4813425"/>
          <a:ext cx="4116974" cy="1314752"/>
        </p:xfrm>
        <a:graphic>
          <a:graphicData uri="http://schemas.openxmlformats.org/drawingml/2006/table">
            <a:tbl>
              <a:tblPr firstRow="1" bandRow="1">
                <a:tableStyleId>{5C22544A-7EE6-4342-B048-85BDC9FD1C3A}</a:tableStyleId>
              </a:tblPr>
              <a:tblGrid>
                <a:gridCol w="2058487">
                  <a:extLst>
                    <a:ext uri="{9D8B030D-6E8A-4147-A177-3AD203B41FA5}">
                      <a16:colId xmlns:a16="http://schemas.microsoft.com/office/drawing/2014/main" val="2058162324"/>
                    </a:ext>
                  </a:extLst>
                </a:gridCol>
                <a:gridCol w="2058487">
                  <a:extLst>
                    <a:ext uri="{9D8B030D-6E8A-4147-A177-3AD203B41FA5}">
                      <a16:colId xmlns:a16="http://schemas.microsoft.com/office/drawing/2014/main" val="947433992"/>
                    </a:ext>
                  </a:extLst>
                </a:gridCol>
              </a:tblGrid>
              <a:tr h="305668">
                <a:tc gridSpan="2">
                  <a:txBody>
                    <a:bodyPr/>
                    <a:lstStyle/>
                    <a:p>
                      <a:r>
                        <a:rPr lang="en-US" sz="1600" dirty="0">
                          <a:latin typeface="Arial" panose="020B0604020202020204" pitchFamily="34" charset="0"/>
                          <a:cs typeface="Arial" panose="020B0604020202020204" pitchFamily="34" charset="0"/>
                        </a:rPr>
                        <a:t>Voice Infrastructure</a:t>
                      </a:r>
                    </a:p>
                  </a:txBody>
                  <a:tcPr marL="84847" marR="84847" marT="42424" marB="42424"/>
                </a:tc>
                <a:tc hMerge="1">
                  <a:txBody>
                    <a:bodyPr/>
                    <a:lstStyle/>
                    <a:p>
                      <a:endParaRPr lang="en-US"/>
                    </a:p>
                  </a:txBody>
                  <a:tcPr/>
                </a:tc>
                <a:extLst>
                  <a:ext uri="{0D108BD9-81ED-4DB2-BD59-A6C34878D82A}">
                    <a16:rowId xmlns:a16="http://schemas.microsoft.com/office/drawing/2014/main" val="1408735605"/>
                  </a:ext>
                </a:extLst>
              </a:tr>
              <a:tr h="305668">
                <a:tc>
                  <a:txBody>
                    <a:bodyPr/>
                    <a:lstStyle/>
                    <a:p>
                      <a:r>
                        <a:rPr lang="en-US" sz="1600" dirty="0">
                          <a:latin typeface="Arial" panose="020B0604020202020204" pitchFamily="34" charset="0"/>
                          <a:cs typeface="Arial" panose="020B0604020202020204" pitchFamily="34" charset="0"/>
                        </a:rPr>
                        <a:t>Unclassified VoIP</a:t>
                      </a:r>
                    </a:p>
                  </a:txBody>
                  <a:tcPr marL="84847" marR="84847" marT="42424" marB="4242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72,500 active lines</a:t>
                      </a:r>
                    </a:p>
                  </a:txBody>
                  <a:tcPr marL="84847" marR="84847" marT="42424" marB="42424"/>
                </a:tc>
                <a:extLst>
                  <a:ext uri="{0D108BD9-81ED-4DB2-BD59-A6C34878D82A}">
                    <a16:rowId xmlns:a16="http://schemas.microsoft.com/office/drawing/2014/main" val="3048809525"/>
                  </a:ext>
                </a:extLst>
              </a:tr>
              <a:tr h="305668">
                <a:tc>
                  <a:txBody>
                    <a:bodyPr/>
                    <a:lstStyle/>
                    <a:p>
                      <a:r>
                        <a:rPr lang="en-US" sz="1600" dirty="0">
                          <a:latin typeface="Arial" panose="020B0604020202020204" pitchFamily="34" charset="0"/>
                          <a:cs typeface="Arial" panose="020B0604020202020204" pitchFamily="34" charset="0"/>
                        </a:rPr>
                        <a:t>Secret VoIP switch</a:t>
                      </a:r>
                    </a:p>
                  </a:txBody>
                  <a:tcPr marL="84847" marR="84847" marT="42424" marB="42424"/>
                </a:tc>
                <a:tc>
                  <a:txBody>
                    <a:bodyPr/>
                    <a:lstStyle/>
                    <a:p>
                      <a:r>
                        <a:rPr lang="en-US" sz="1600" b="1" dirty="0">
                          <a:latin typeface="Arial" panose="020B0604020202020204" pitchFamily="34" charset="0"/>
                          <a:cs typeface="Arial" panose="020B0604020202020204" pitchFamily="34" charset="0"/>
                        </a:rPr>
                        <a:t>3,602 active lines</a:t>
                      </a:r>
                    </a:p>
                  </a:txBody>
                  <a:tcPr marL="84847" marR="84847" marT="42424" marB="42424"/>
                </a:tc>
                <a:extLst>
                  <a:ext uri="{0D108BD9-81ED-4DB2-BD59-A6C34878D82A}">
                    <a16:rowId xmlns:a16="http://schemas.microsoft.com/office/drawing/2014/main" val="1422160834"/>
                  </a:ext>
                </a:extLst>
              </a:tr>
              <a:tr h="305668">
                <a:tc>
                  <a:txBody>
                    <a:bodyPr/>
                    <a:lstStyle/>
                    <a:p>
                      <a:r>
                        <a:rPr lang="en-US" sz="1600" dirty="0">
                          <a:latin typeface="Arial" panose="020B0604020202020204" pitchFamily="34" charset="0"/>
                          <a:cs typeface="Arial" panose="020B0604020202020204" pitchFamily="34" charset="0"/>
                        </a:rPr>
                        <a:t>Legacy TDM switch</a:t>
                      </a:r>
                    </a:p>
                  </a:txBody>
                  <a:tcPr marL="84847" marR="84847" marT="42424" marB="42424"/>
                </a:tc>
                <a:tc>
                  <a:txBody>
                    <a:bodyPr/>
                    <a:lstStyle/>
                    <a:p>
                      <a:r>
                        <a:rPr lang="en-US" sz="1600" b="1" dirty="0">
                          <a:latin typeface="Arial" panose="020B0604020202020204" pitchFamily="34" charset="0"/>
                          <a:cs typeface="Arial" panose="020B0604020202020204" pitchFamily="34" charset="0"/>
                        </a:rPr>
                        <a:t>5,400 active lines</a:t>
                      </a:r>
                    </a:p>
                  </a:txBody>
                  <a:tcPr marL="84847" marR="84847" marT="42424" marB="42424"/>
                </a:tc>
                <a:extLst>
                  <a:ext uri="{0D108BD9-81ED-4DB2-BD59-A6C34878D82A}">
                    <a16:rowId xmlns:a16="http://schemas.microsoft.com/office/drawing/2014/main" val="102485289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951978523"/>
              </p:ext>
            </p:extLst>
          </p:nvPr>
        </p:nvGraphicFramePr>
        <p:xfrm>
          <a:off x="5837120" y="1772412"/>
          <a:ext cx="6192112" cy="1341120"/>
        </p:xfrm>
        <a:graphic>
          <a:graphicData uri="http://schemas.openxmlformats.org/drawingml/2006/table">
            <a:tbl>
              <a:tblPr firstRow="1" bandRow="1">
                <a:tableStyleId>{5C22544A-7EE6-4342-B048-85BDC9FD1C3A}</a:tableStyleId>
              </a:tblPr>
              <a:tblGrid>
                <a:gridCol w="1475414">
                  <a:extLst>
                    <a:ext uri="{9D8B030D-6E8A-4147-A177-3AD203B41FA5}">
                      <a16:colId xmlns:a16="http://schemas.microsoft.com/office/drawing/2014/main" val="2257235112"/>
                    </a:ext>
                  </a:extLst>
                </a:gridCol>
                <a:gridCol w="1149051">
                  <a:extLst>
                    <a:ext uri="{9D8B030D-6E8A-4147-A177-3AD203B41FA5}">
                      <a16:colId xmlns:a16="http://schemas.microsoft.com/office/drawing/2014/main" val="3943350195"/>
                    </a:ext>
                  </a:extLst>
                </a:gridCol>
                <a:gridCol w="1134689">
                  <a:extLst>
                    <a:ext uri="{9D8B030D-6E8A-4147-A177-3AD203B41FA5}">
                      <a16:colId xmlns:a16="http://schemas.microsoft.com/office/drawing/2014/main" val="2453139790"/>
                    </a:ext>
                  </a:extLst>
                </a:gridCol>
                <a:gridCol w="1199324">
                  <a:extLst>
                    <a:ext uri="{9D8B030D-6E8A-4147-A177-3AD203B41FA5}">
                      <a16:colId xmlns:a16="http://schemas.microsoft.com/office/drawing/2014/main" val="2367711785"/>
                    </a:ext>
                  </a:extLst>
                </a:gridCol>
                <a:gridCol w="1233634">
                  <a:extLst>
                    <a:ext uri="{9D8B030D-6E8A-4147-A177-3AD203B41FA5}">
                      <a16:colId xmlns:a16="http://schemas.microsoft.com/office/drawing/2014/main" val="921488184"/>
                    </a:ext>
                  </a:extLst>
                </a:gridCol>
              </a:tblGrid>
              <a:tr h="276703">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Circuits and Phone Lines</a:t>
                      </a:r>
                      <a:endParaRPr lang="en-US" sz="1600" dirty="0">
                        <a:latin typeface="Arial" panose="020B0604020202020204" pitchFamily="34" charset="0"/>
                        <a:cs typeface="Arial" panose="020B0604020202020204" pitchFamily="34"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061249848"/>
                  </a:ext>
                </a:extLst>
              </a:tr>
              <a:tr h="271871">
                <a:tc>
                  <a:txBody>
                    <a:bodyPr/>
                    <a:lstStyle/>
                    <a:p>
                      <a:endParaRPr lang="en-US"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NCR</a:t>
                      </a:r>
                    </a:p>
                  </a:txBody>
                  <a:tcPr/>
                </a:tc>
                <a:tc>
                  <a:txBody>
                    <a:bodyPr/>
                    <a:lstStyle/>
                    <a:p>
                      <a:r>
                        <a:rPr lang="en-US" sz="1600" dirty="0">
                          <a:latin typeface="Arial" panose="020B0604020202020204" pitchFamily="34" charset="0"/>
                          <a:cs typeface="Arial" panose="020B0604020202020204" pitchFamily="34" charset="0"/>
                        </a:rPr>
                        <a:t>Pentagon</a:t>
                      </a:r>
                    </a:p>
                  </a:txBody>
                  <a:tcPr/>
                </a:tc>
                <a:tc>
                  <a:txBody>
                    <a:bodyPr/>
                    <a:lstStyle/>
                    <a:p>
                      <a:r>
                        <a:rPr lang="en-US" sz="1600" dirty="0">
                          <a:latin typeface="Arial" panose="020B0604020202020204" pitchFamily="34" charset="0"/>
                          <a:cs typeface="Arial" panose="020B0604020202020204" pitchFamily="34" charset="0"/>
                        </a:rPr>
                        <a:t>Ft Belvoir</a:t>
                      </a:r>
                    </a:p>
                  </a:txBody>
                  <a:tcPr/>
                </a:tc>
                <a:tc>
                  <a:txBody>
                    <a:bodyPr/>
                    <a:lstStyle/>
                    <a:p>
                      <a:pPr algn="ctr"/>
                      <a:r>
                        <a:rPr lang="en-US" sz="1600" dirty="0">
                          <a:latin typeface="Arial" panose="020B0604020202020204" pitchFamily="34" charset="0"/>
                          <a:cs typeface="Arial" panose="020B0604020202020204" pitchFamily="34" charset="0"/>
                        </a:rPr>
                        <a:t>Total</a:t>
                      </a:r>
                    </a:p>
                  </a:txBody>
                  <a:tcPr/>
                </a:tc>
                <a:extLst>
                  <a:ext uri="{0D108BD9-81ED-4DB2-BD59-A6C34878D82A}">
                    <a16:rowId xmlns:a16="http://schemas.microsoft.com/office/drawing/2014/main" val="2674187619"/>
                  </a:ext>
                </a:extLst>
              </a:tr>
              <a:tr h="271871">
                <a:tc>
                  <a:txBody>
                    <a:bodyPr/>
                    <a:lstStyle/>
                    <a:p>
                      <a:r>
                        <a:rPr lang="en-US" sz="1600" dirty="0">
                          <a:latin typeface="Arial" panose="020B0604020202020204" pitchFamily="34" charset="0"/>
                          <a:cs typeface="Arial" panose="020B0604020202020204" pitchFamily="34" charset="0"/>
                        </a:rPr>
                        <a:t>Circuits</a:t>
                      </a:r>
                    </a:p>
                  </a:txBody>
                  <a:tcPr/>
                </a:tc>
                <a:tc>
                  <a:txBody>
                    <a:bodyPr/>
                    <a:lstStyle/>
                    <a:p>
                      <a:r>
                        <a:rPr lang="en-US" sz="1600" b="1" dirty="0">
                          <a:latin typeface="Arial" panose="020B0604020202020204" pitchFamily="34" charset="0"/>
                          <a:cs typeface="Arial" panose="020B0604020202020204" pitchFamily="34" charset="0"/>
                        </a:rPr>
                        <a:t>1,149</a:t>
                      </a:r>
                    </a:p>
                  </a:txBody>
                  <a:tcPr/>
                </a:tc>
                <a:tc>
                  <a:txBody>
                    <a:bodyPr/>
                    <a:lstStyle/>
                    <a:p>
                      <a:r>
                        <a:rPr lang="en-US" sz="1600" b="1" dirty="0">
                          <a:latin typeface="Arial" panose="020B0604020202020204" pitchFamily="34" charset="0"/>
                          <a:cs typeface="Arial" panose="020B0604020202020204" pitchFamily="34" charset="0"/>
                        </a:rPr>
                        <a:t>833</a:t>
                      </a:r>
                    </a:p>
                  </a:txBody>
                  <a:tcPr/>
                </a:tc>
                <a:tc>
                  <a:txBody>
                    <a:bodyPr/>
                    <a:lstStyle/>
                    <a:p>
                      <a:r>
                        <a:rPr lang="en-US" sz="1600" b="1" dirty="0">
                          <a:latin typeface="Arial" panose="020B0604020202020204" pitchFamily="34" charset="0"/>
                          <a:cs typeface="Arial" panose="020B0604020202020204" pitchFamily="34" charset="0"/>
                        </a:rPr>
                        <a:t>150</a:t>
                      </a:r>
                    </a:p>
                  </a:txBody>
                  <a:tcPr/>
                </a:tc>
                <a:tc>
                  <a:txBody>
                    <a:bodyPr/>
                    <a:lstStyle/>
                    <a:p>
                      <a:pPr algn="ctr"/>
                      <a:r>
                        <a:rPr lang="en-US" sz="1600" b="1" dirty="0">
                          <a:latin typeface="Arial" panose="020B0604020202020204" pitchFamily="34" charset="0"/>
                          <a:cs typeface="Arial" panose="020B0604020202020204" pitchFamily="34" charset="0"/>
                        </a:rPr>
                        <a:t>2,132</a:t>
                      </a:r>
                    </a:p>
                  </a:txBody>
                  <a:tcPr/>
                </a:tc>
                <a:extLst>
                  <a:ext uri="{0D108BD9-81ED-4DB2-BD59-A6C34878D82A}">
                    <a16:rowId xmlns:a16="http://schemas.microsoft.com/office/drawing/2014/main" val="2851622894"/>
                  </a:ext>
                </a:extLst>
              </a:tr>
              <a:tr h="271871">
                <a:tc>
                  <a:txBody>
                    <a:bodyPr/>
                    <a:lstStyle/>
                    <a:p>
                      <a:r>
                        <a:rPr lang="en-US" sz="1600" dirty="0">
                          <a:latin typeface="Arial" panose="020B0604020202020204" pitchFamily="34" charset="0"/>
                          <a:cs typeface="Arial" panose="020B0604020202020204" pitchFamily="34" charset="0"/>
                        </a:rPr>
                        <a:t>Phone Lines</a:t>
                      </a:r>
                    </a:p>
                  </a:txBody>
                  <a:tcPr/>
                </a:tc>
                <a:tc>
                  <a:txBody>
                    <a:bodyPr/>
                    <a:lstStyle/>
                    <a:p>
                      <a:r>
                        <a:rPr lang="en-US" sz="1600" b="1" dirty="0">
                          <a:latin typeface="Arial" panose="020B0604020202020204" pitchFamily="34" charset="0"/>
                          <a:cs typeface="Arial" panose="020B0604020202020204" pitchFamily="34" charset="0"/>
                        </a:rPr>
                        <a:t>231,000</a:t>
                      </a:r>
                    </a:p>
                  </a:txBody>
                  <a:tcPr/>
                </a:tc>
                <a:tc>
                  <a:txBody>
                    <a:bodyPr/>
                    <a:lstStyle/>
                    <a:p>
                      <a:r>
                        <a:rPr lang="en-US" sz="1600" b="1" dirty="0">
                          <a:latin typeface="Arial" panose="020B0604020202020204" pitchFamily="34" charset="0"/>
                          <a:cs typeface="Arial" panose="020B0604020202020204" pitchFamily="34" charset="0"/>
                        </a:rPr>
                        <a:t>115,000</a:t>
                      </a:r>
                    </a:p>
                  </a:txBody>
                  <a:tcPr/>
                </a:tc>
                <a:tc>
                  <a:txBody>
                    <a:bodyPr/>
                    <a:lstStyle/>
                    <a:p>
                      <a:r>
                        <a:rPr lang="en-US" sz="1600" b="1" dirty="0">
                          <a:latin typeface="Arial" panose="020B0604020202020204" pitchFamily="34" charset="0"/>
                          <a:cs typeface="Arial" panose="020B0604020202020204" pitchFamily="34" charset="0"/>
                        </a:rPr>
                        <a:t>50,000</a:t>
                      </a:r>
                    </a:p>
                  </a:txBody>
                  <a:tcPr/>
                </a:tc>
                <a:tc>
                  <a:txBody>
                    <a:bodyPr/>
                    <a:lstStyle/>
                    <a:p>
                      <a:pPr algn="ctr"/>
                      <a:r>
                        <a:rPr lang="en-US" sz="1600" b="1" dirty="0">
                          <a:latin typeface="Arial" panose="020B0604020202020204" pitchFamily="34" charset="0"/>
                          <a:cs typeface="Arial" panose="020B0604020202020204" pitchFamily="34" charset="0"/>
                        </a:rPr>
                        <a:t>396,000</a:t>
                      </a:r>
                    </a:p>
                  </a:txBody>
                  <a:tcPr/>
                </a:tc>
                <a:extLst>
                  <a:ext uri="{0D108BD9-81ED-4DB2-BD59-A6C34878D82A}">
                    <a16:rowId xmlns:a16="http://schemas.microsoft.com/office/drawing/2014/main" val="197389902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568614316"/>
              </p:ext>
            </p:extLst>
          </p:nvPr>
        </p:nvGraphicFramePr>
        <p:xfrm>
          <a:off x="277622" y="1776550"/>
          <a:ext cx="5323249" cy="2255520"/>
        </p:xfrm>
        <a:graphic>
          <a:graphicData uri="http://schemas.openxmlformats.org/drawingml/2006/table">
            <a:tbl>
              <a:tblPr firstRow="1" bandRow="1">
                <a:tableStyleId>{5C22544A-7EE6-4342-B048-85BDC9FD1C3A}</a:tableStyleId>
              </a:tblPr>
              <a:tblGrid>
                <a:gridCol w="1588320">
                  <a:extLst>
                    <a:ext uri="{9D8B030D-6E8A-4147-A177-3AD203B41FA5}">
                      <a16:colId xmlns:a16="http://schemas.microsoft.com/office/drawing/2014/main" val="2706506256"/>
                    </a:ext>
                  </a:extLst>
                </a:gridCol>
                <a:gridCol w="1757563">
                  <a:extLst>
                    <a:ext uri="{9D8B030D-6E8A-4147-A177-3AD203B41FA5}">
                      <a16:colId xmlns:a16="http://schemas.microsoft.com/office/drawing/2014/main" val="2413623735"/>
                    </a:ext>
                  </a:extLst>
                </a:gridCol>
                <a:gridCol w="1977366">
                  <a:extLst>
                    <a:ext uri="{9D8B030D-6E8A-4147-A177-3AD203B41FA5}">
                      <a16:colId xmlns:a16="http://schemas.microsoft.com/office/drawing/2014/main" val="3672919745"/>
                    </a:ext>
                  </a:extLst>
                </a:gridCol>
              </a:tblGrid>
              <a:tr h="456408">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3 Network Classifications (NIPRNet, SIPRNet &amp; JWICS) &amp; Life Safety Network – Devices and Ports</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32160481"/>
                  </a:ext>
                </a:extLst>
              </a:tr>
              <a:tr h="268475">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10,897</a:t>
                      </a:r>
                      <a:r>
                        <a:rPr lang="en-US" sz="1600" dirty="0">
                          <a:latin typeface="Arial" panose="020B0604020202020204" pitchFamily="34" charset="0"/>
                          <a:cs typeface="Arial" panose="020B0604020202020204" pitchFamily="34" charset="0"/>
                        </a:rPr>
                        <a:t> Network Switches</a:t>
                      </a:r>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827410551"/>
                  </a:ext>
                </a:extLst>
              </a:tr>
              <a:tr h="268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Classification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Onboard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Transport Only</a:t>
                      </a:r>
                    </a:p>
                  </a:txBody>
                  <a:tcPr/>
                </a:tc>
                <a:extLst>
                  <a:ext uri="{0D108BD9-81ED-4DB2-BD59-A6C34878D82A}">
                    <a16:rowId xmlns:a16="http://schemas.microsoft.com/office/drawing/2014/main" val="2118538228"/>
                  </a:ext>
                </a:extLst>
              </a:tr>
              <a:tr h="268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NIPRNet Ports</a:t>
                      </a: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latin typeface="Arial" panose="020B0604020202020204" pitchFamily="34" charset="0"/>
                          <a:cs typeface="Arial" panose="020B0604020202020204" pitchFamily="34" charset="0"/>
                        </a:rPr>
                        <a:t>35,532</a:t>
                      </a: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latin typeface="Arial" panose="020B0604020202020204" pitchFamily="34" charset="0"/>
                          <a:cs typeface="Arial" panose="020B0604020202020204" pitchFamily="34" charset="0"/>
                        </a:rPr>
                        <a:t>48,074</a:t>
                      </a:r>
                    </a:p>
                  </a:txBody>
                  <a:tcPr>
                    <a:solidFill>
                      <a:schemeClr val="accent6">
                        <a:lumMod val="20000"/>
                        <a:lumOff val="80000"/>
                      </a:schemeClr>
                    </a:solidFill>
                  </a:tcPr>
                </a:tc>
                <a:extLst>
                  <a:ext uri="{0D108BD9-81ED-4DB2-BD59-A6C34878D82A}">
                    <a16:rowId xmlns:a16="http://schemas.microsoft.com/office/drawing/2014/main" val="3390393742"/>
                  </a:ext>
                </a:extLst>
              </a:tr>
              <a:tr h="2684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SIPRNet Ports</a:t>
                      </a:r>
                    </a:p>
                  </a:txBody>
                  <a:tcPr>
                    <a:solidFill>
                      <a:srgbClr val="FCDCD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latin typeface="Arial" panose="020B0604020202020204" pitchFamily="34" charset="0"/>
                          <a:cs typeface="Arial" panose="020B0604020202020204" pitchFamily="34" charset="0"/>
                        </a:rPr>
                        <a:t>7,536</a:t>
                      </a:r>
                    </a:p>
                  </a:txBody>
                  <a:tcPr>
                    <a:solidFill>
                      <a:srgbClr val="FCDCD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latin typeface="Arial" panose="020B0604020202020204" pitchFamily="34" charset="0"/>
                          <a:cs typeface="Arial" panose="020B0604020202020204" pitchFamily="34" charset="0"/>
                        </a:rPr>
                        <a:t>9,212</a:t>
                      </a:r>
                    </a:p>
                  </a:txBody>
                  <a:tcPr>
                    <a:solidFill>
                      <a:srgbClr val="FCDCDC"/>
                    </a:solidFill>
                  </a:tcPr>
                </a:tc>
                <a:extLst>
                  <a:ext uri="{0D108BD9-81ED-4DB2-BD59-A6C34878D82A}">
                    <a16:rowId xmlns:a16="http://schemas.microsoft.com/office/drawing/2014/main" val="2108285384"/>
                  </a:ext>
                </a:extLst>
              </a:tr>
              <a:tr h="268475">
                <a:tc>
                  <a:txBody>
                    <a:bodyPr/>
                    <a:lstStyle/>
                    <a:p>
                      <a:r>
                        <a:rPr lang="en-US" sz="1600" dirty="0">
                          <a:latin typeface="Arial" panose="020B0604020202020204" pitchFamily="34" charset="0"/>
                          <a:cs typeface="Arial" panose="020B0604020202020204" pitchFamily="34" charset="0"/>
                        </a:rPr>
                        <a:t>JWICS Ports</a:t>
                      </a:r>
                    </a:p>
                  </a:txBody>
                  <a:tcP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latin typeface="Arial" panose="020B0604020202020204" pitchFamily="34" charset="0"/>
                          <a:cs typeface="Arial" panose="020B0604020202020204" pitchFamily="34" charset="0"/>
                        </a:rPr>
                        <a:t>1,984</a:t>
                      </a:r>
                    </a:p>
                  </a:txBody>
                  <a:tcP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latin typeface="Arial" panose="020B0604020202020204" pitchFamily="34" charset="0"/>
                          <a:cs typeface="Arial" panose="020B0604020202020204" pitchFamily="34" charset="0"/>
                        </a:rPr>
                        <a:t>1,906</a:t>
                      </a:r>
                    </a:p>
                  </a:txBody>
                  <a:tcPr>
                    <a:solidFill>
                      <a:schemeClr val="accent4">
                        <a:lumMod val="20000"/>
                        <a:lumOff val="80000"/>
                      </a:schemeClr>
                    </a:solidFill>
                  </a:tcPr>
                </a:tc>
                <a:extLst>
                  <a:ext uri="{0D108BD9-81ED-4DB2-BD59-A6C34878D82A}">
                    <a16:rowId xmlns:a16="http://schemas.microsoft.com/office/drawing/2014/main" val="338578036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401930254"/>
              </p:ext>
            </p:extLst>
          </p:nvPr>
        </p:nvGraphicFramePr>
        <p:xfrm>
          <a:off x="5795539" y="3491038"/>
          <a:ext cx="6233694" cy="1005840"/>
        </p:xfrm>
        <a:graphic>
          <a:graphicData uri="http://schemas.openxmlformats.org/drawingml/2006/table">
            <a:tbl>
              <a:tblPr firstRow="1" bandRow="1">
                <a:tableStyleId>{5C22544A-7EE6-4342-B048-85BDC9FD1C3A}</a:tableStyleId>
              </a:tblPr>
              <a:tblGrid>
                <a:gridCol w="1436469">
                  <a:extLst>
                    <a:ext uri="{9D8B030D-6E8A-4147-A177-3AD203B41FA5}">
                      <a16:colId xmlns:a16="http://schemas.microsoft.com/office/drawing/2014/main" val="2348754172"/>
                    </a:ext>
                  </a:extLst>
                </a:gridCol>
                <a:gridCol w="2631517">
                  <a:extLst>
                    <a:ext uri="{9D8B030D-6E8A-4147-A177-3AD203B41FA5}">
                      <a16:colId xmlns:a16="http://schemas.microsoft.com/office/drawing/2014/main" val="1310285226"/>
                    </a:ext>
                  </a:extLst>
                </a:gridCol>
                <a:gridCol w="2165708">
                  <a:extLst>
                    <a:ext uri="{9D8B030D-6E8A-4147-A177-3AD203B41FA5}">
                      <a16:colId xmlns:a16="http://schemas.microsoft.com/office/drawing/2014/main" val="515199707"/>
                    </a:ext>
                  </a:extLst>
                </a:gridCol>
              </a:tblGrid>
              <a:tr h="267917">
                <a:tc gridSpan="3">
                  <a:txBody>
                    <a:bodyPr/>
                    <a:lstStyle/>
                    <a:p>
                      <a:r>
                        <a:rPr lang="en-US" sz="1600" dirty="0">
                          <a:latin typeface="Arial" panose="020B0604020202020204" pitchFamily="34" charset="0"/>
                          <a:cs typeface="Arial" panose="020B0604020202020204" pitchFamily="34" charset="0"/>
                        </a:rPr>
                        <a:t>Wireless</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037090927"/>
                  </a:ext>
                </a:extLst>
              </a:tr>
              <a:tr h="267917">
                <a:tc>
                  <a:txBody>
                    <a:bodyPr/>
                    <a:lstStyle/>
                    <a:p>
                      <a:r>
                        <a:rPr lang="en-US" sz="1600" dirty="0">
                          <a:latin typeface="Arial" panose="020B0604020202020204" pitchFamily="34" charset="0"/>
                          <a:cs typeface="Arial" panose="020B0604020202020204" pitchFamily="34" charset="0"/>
                        </a:rPr>
                        <a:t>Pentagon</a:t>
                      </a:r>
                    </a:p>
                  </a:txBody>
                  <a:tcPr/>
                </a:tc>
                <a:tc>
                  <a:txBody>
                    <a:bodyPr/>
                    <a:lstStyle/>
                    <a:p>
                      <a:r>
                        <a:rPr lang="en-US" sz="1600" b="1" dirty="0">
                          <a:latin typeface="Arial" panose="020B0604020202020204" pitchFamily="34" charset="0"/>
                          <a:cs typeface="Arial" panose="020B0604020202020204" pitchFamily="34" charset="0"/>
                        </a:rPr>
                        <a:t>4,500+ Access Points</a:t>
                      </a:r>
                    </a:p>
                  </a:txBody>
                  <a:tcPr/>
                </a:tc>
                <a:tc>
                  <a:txBody>
                    <a:bodyPr/>
                    <a:lstStyle/>
                    <a:p>
                      <a:r>
                        <a:rPr lang="en-US" sz="1600" dirty="0">
                          <a:latin typeface="Arial" panose="020B0604020202020204" pitchFamily="34" charset="0"/>
                          <a:cs typeface="Arial" panose="020B0604020202020204" pitchFamily="34" charset="0"/>
                        </a:rPr>
                        <a:t>Robust</a:t>
                      </a:r>
                      <a:r>
                        <a:rPr lang="en-US" sz="1600" baseline="0" dirty="0">
                          <a:latin typeface="Arial" panose="020B0604020202020204" pitchFamily="34" charset="0"/>
                          <a:cs typeface="Arial" panose="020B0604020202020204" pitchFamily="34" charset="0"/>
                        </a:rPr>
                        <a:t> / WIDS active</a:t>
                      </a: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66981224"/>
                  </a:ext>
                </a:extLst>
              </a:tr>
              <a:tr h="267917">
                <a:tc>
                  <a:txBody>
                    <a:bodyPr/>
                    <a:lstStyle/>
                    <a:p>
                      <a:r>
                        <a:rPr lang="en-US" sz="1600" dirty="0">
                          <a:latin typeface="Arial" panose="020B0604020202020204" pitchFamily="34" charset="0"/>
                          <a:cs typeface="Arial" panose="020B0604020202020204" pitchFamily="34" charset="0"/>
                        </a:rPr>
                        <a:t>Mark Center</a:t>
                      </a:r>
                    </a:p>
                  </a:txBody>
                  <a:tcPr/>
                </a:tc>
                <a:tc>
                  <a:txBody>
                    <a:bodyPr/>
                    <a:lstStyle/>
                    <a:p>
                      <a:r>
                        <a:rPr lang="en-US" sz="1600" dirty="0">
                          <a:latin typeface="Arial" panose="020B0604020202020204" pitchFamily="34" charset="0"/>
                          <a:cs typeface="Arial" panose="020B0604020202020204" pitchFamily="34" charset="0"/>
                        </a:rPr>
                        <a:t>Concourse</a:t>
                      </a:r>
                      <a:r>
                        <a:rPr lang="en-US" sz="1600" baseline="0" dirty="0">
                          <a:latin typeface="Arial" panose="020B0604020202020204" pitchFamily="34" charset="0"/>
                          <a:cs typeface="Arial" panose="020B0604020202020204" pitchFamily="34" charset="0"/>
                        </a:rPr>
                        <a:t> / select offices</a:t>
                      </a:r>
                      <a:endParaRPr lang="en-US"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Limited Service</a:t>
                      </a:r>
                    </a:p>
                  </a:txBody>
                  <a:tcPr/>
                </a:tc>
                <a:extLst>
                  <a:ext uri="{0D108BD9-81ED-4DB2-BD59-A6C34878D82A}">
                    <a16:rowId xmlns:a16="http://schemas.microsoft.com/office/drawing/2014/main" val="315969254"/>
                  </a:ext>
                </a:extLst>
              </a:tr>
            </a:tbl>
          </a:graphicData>
        </a:graphic>
      </p:graphicFrame>
      <p:sp>
        <p:nvSpPr>
          <p:cNvPr id="9" name="TextBox 8"/>
          <p:cNvSpPr txBox="1"/>
          <p:nvPr/>
        </p:nvSpPr>
        <p:spPr>
          <a:xfrm>
            <a:off x="277622" y="3986935"/>
            <a:ext cx="2143536" cy="261610"/>
          </a:xfrm>
          <a:prstGeom prst="rect">
            <a:avLst/>
          </a:prstGeom>
          <a:noFill/>
        </p:spPr>
        <p:txBody>
          <a:bodyPr wrap="none" rtlCol="0">
            <a:spAutoFit/>
          </a:bodyPr>
          <a:lstStyle/>
          <a:p>
            <a:r>
              <a:rPr lang="en-US" sz="1100" b="1" i="1" dirty="0">
                <a:latin typeface="Arial" panose="020B0604020202020204" pitchFamily="34" charset="0"/>
                <a:cs typeface="Arial" panose="020B0604020202020204" pitchFamily="34" charset="0"/>
              </a:rPr>
              <a:t>Note: Port Counts pre-COVID</a:t>
            </a:r>
          </a:p>
        </p:txBody>
      </p:sp>
    </p:spTree>
    <p:extLst>
      <p:ext uri="{BB962C8B-B14F-4D97-AF65-F5344CB8AC3E}">
        <p14:creationId xmlns:p14="http://schemas.microsoft.com/office/powerpoint/2010/main" val="1971574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2243505" y="233105"/>
            <a:ext cx="7122681" cy="618067"/>
          </a:xfrm>
        </p:spPr>
        <p:txBody>
          <a:bodyPr>
            <a:normAutofit/>
          </a:bodyPr>
          <a:lstStyle/>
          <a:p>
            <a:r>
              <a:rPr lang="en-US" sz="2800" dirty="0"/>
              <a:t>JSP Overview: Key Mission Objectives</a:t>
            </a:r>
          </a:p>
        </p:txBody>
      </p:sp>
      <p:sp>
        <p:nvSpPr>
          <p:cNvPr id="7" name="Isosceles Triangle 6"/>
          <p:cNvSpPr/>
          <p:nvPr/>
        </p:nvSpPr>
        <p:spPr>
          <a:xfrm flipV="1">
            <a:off x="396899" y="5244323"/>
            <a:ext cx="11481919" cy="959725"/>
          </a:xfrm>
          <a:prstGeom prst="triangle">
            <a:avLst/>
          </a:prstGeom>
          <a:gradFill flip="none" rotWithShape="1">
            <a:gsLst>
              <a:gs pos="0">
                <a:srgbClr val="86A494"/>
              </a:gs>
              <a:gs pos="50000">
                <a:srgbClr val="CEDED9"/>
              </a:gs>
              <a:gs pos="100000">
                <a:sysClr val="window" lastClr="FFFFFF">
                  <a:shade val="100000"/>
                  <a:satMod val="115000"/>
                  <a:alpha val="64000"/>
                </a:sysClr>
              </a:gs>
            </a:gsLst>
            <a:lin ang="5400000" scaled="1"/>
            <a:tileRect/>
          </a:gradFill>
          <a:ln>
            <a:noFill/>
          </a:ln>
          <a:effectLst/>
        </p:spPr>
        <p:txBody>
          <a:bodyPr wrap="square" rtlCol="0" anchor="ctr">
            <a:noAutofit/>
          </a:bodyPr>
          <a:lstStyle/>
          <a:p>
            <a:pPr marL="226478" indent="-226478" defTabSz="1219170">
              <a:buClr>
                <a:srgbClr val="003366"/>
              </a:buClr>
              <a:defRPr/>
            </a:pPr>
            <a:endParaRPr lang="en-US" sz="1867" kern="0" dirty="0">
              <a:solidFill>
                <a:prstClr val="black"/>
              </a:solidFill>
              <a:latin typeface="Arial"/>
            </a:endParaRPr>
          </a:p>
        </p:txBody>
      </p:sp>
      <p:grpSp>
        <p:nvGrpSpPr>
          <p:cNvPr id="8" name="Group 7"/>
          <p:cNvGrpSpPr/>
          <p:nvPr/>
        </p:nvGrpSpPr>
        <p:grpSpPr>
          <a:xfrm>
            <a:off x="396217" y="1332328"/>
            <a:ext cx="11483280" cy="3962843"/>
            <a:chOff x="297163" y="1872714"/>
            <a:chExt cx="8612460" cy="2972132"/>
          </a:xfrm>
        </p:grpSpPr>
        <p:sp>
          <p:nvSpPr>
            <p:cNvPr id="9" name="Rounded Rectangle 8"/>
            <p:cNvSpPr/>
            <p:nvPr/>
          </p:nvSpPr>
          <p:spPr>
            <a:xfrm>
              <a:off x="6312727" y="1873046"/>
              <a:ext cx="2596896" cy="2971800"/>
            </a:xfrm>
            <a:prstGeom prst="roundRect">
              <a:avLst>
                <a:gd name="adj" fmla="val 0"/>
              </a:avLst>
            </a:prstGeom>
            <a:solidFill>
              <a:srgbClr val="544496">
                <a:lumMod val="20000"/>
                <a:lumOff val="80000"/>
              </a:srgbClr>
            </a:solidFill>
            <a:ln w="12700" cap="flat" cmpd="sng" algn="ctr">
              <a:noFill/>
              <a:prstDash val="solid"/>
            </a:ln>
            <a:effectLst/>
          </p:spPr>
          <p:txBody>
            <a:bodyPr lIns="365760" tIns="0" rIns="0" bIns="0" rtlCol="0" anchor="t">
              <a:noAutofit/>
            </a:bodyPr>
            <a:lstStyle>
              <a:defPPr>
                <a:defRPr lang="en-US"/>
              </a:defPPr>
              <a:lvl1pPr marL="0" algn="l" defTabSz="914355" rtl="0" eaLnBrk="1" latinLnBrk="0" hangingPunct="1">
                <a:defRPr sz="1800" kern="1200">
                  <a:solidFill>
                    <a:schemeClr val="dk1"/>
                  </a:solidFill>
                  <a:latin typeface="+mn-lt"/>
                  <a:ea typeface="+mn-ea"/>
                  <a:cs typeface="+mn-cs"/>
                </a:defRPr>
              </a:lvl1pPr>
              <a:lvl2pPr marL="457178" algn="l" defTabSz="914355" rtl="0" eaLnBrk="1" latinLnBrk="0" hangingPunct="1">
                <a:defRPr sz="1800" kern="1200">
                  <a:solidFill>
                    <a:schemeClr val="dk1"/>
                  </a:solidFill>
                  <a:latin typeface="+mn-lt"/>
                  <a:ea typeface="+mn-ea"/>
                  <a:cs typeface="+mn-cs"/>
                </a:defRPr>
              </a:lvl2pPr>
              <a:lvl3pPr marL="914355" algn="l" defTabSz="914355" rtl="0" eaLnBrk="1" latinLnBrk="0" hangingPunct="1">
                <a:defRPr sz="1800" kern="1200">
                  <a:solidFill>
                    <a:schemeClr val="dk1"/>
                  </a:solidFill>
                  <a:latin typeface="+mn-lt"/>
                  <a:ea typeface="+mn-ea"/>
                  <a:cs typeface="+mn-cs"/>
                </a:defRPr>
              </a:lvl3pPr>
              <a:lvl4pPr marL="1371532" algn="l" defTabSz="914355" rtl="0" eaLnBrk="1" latinLnBrk="0" hangingPunct="1">
                <a:defRPr sz="1800" kern="1200">
                  <a:solidFill>
                    <a:schemeClr val="dk1"/>
                  </a:solidFill>
                  <a:latin typeface="+mn-lt"/>
                  <a:ea typeface="+mn-ea"/>
                  <a:cs typeface="+mn-cs"/>
                </a:defRPr>
              </a:lvl4pPr>
              <a:lvl5pPr marL="1828709" algn="l" defTabSz="914355" rtl="0" eaLnBrk="1" latinLnBrk="0" hangingPunct="1">
                <a:defRPr sz="1800" kern="1200">
                  <a:solidFill>
                    <a:schemeClr val="dk1"/>
                  </a:solidFill>
                  <a:latin typeface="+mn-lt"/>
                  <a:ea typeface="+mn-ea"/>
                  <a:cs typeface="+mn-cs"/>
                </a:defRPr>
              </a:lvl5pPr>
              <a:lvl6pPr marL="2285886" algn="l" defTabSz="914355" rtl="0" eaLnBrk="1" latinLnBrk="0" hangingPunct="1">
                <a:defRPr sz="1800" kern="1200">
                  <a:solidFill>
                    <a:schemeClr val="dk1"/>
                  </a:solidFill>
                  <a:latin typeface="+mn-lt"/>
                  <a:ea typeface="+mn-ea"/>
                  <a:cs typeface="+mn-cs"/>
                </a:defRPr>
              </a:lvl6pPr>
              <a:lvl7pPr marL="2743064" algn="l" defTabSz="914355" rtl="0" eaLnBrk="1" latinLnBrk="0" hangingPunct="1">
                <a:defRPr sz="1800" kern="1200">
                  <a:solidFill>
                    <a:schemeClr val="dk1"/>
                  </a:solidFill>
                  <a:latin typeface="+mn-lt"/>
                  <a:ea typeface="+mn-ea"/>
                  <a:cs typeface="+mn-cs"/>
                </a:defRPr>
              </a:lvl7pPr>
              <a:lvl8pPr marL="3200240" algn="l" defTabSz="914355" rtl="0" eaLnBrk="1" latinLnBrk="0" hangingPunct="1">
                <a:defRPr sz="1800" kern="1200">
                  <a:solidFill>
                    <a:schemeClr val="dk1"/>
                  </a:solidFill>
                  <a:latin typeface="+mn-lt"/>
                  <a:ea typeface="+mn-ea"/>
                  <a:cs typeface="+mn-cs"/>
                </a:defRPr>
              </a:lvl8pPr>
              <a:lvl9pPr marL="3657418" algn="l" defTabSz="914355" rtl="0" eaLnBrk="1" latinLnBrk="0" hangingPunct="1">
                <a:defRPr sz="1800" kern="1200">
                  <a:solidFill>
                    <a:schemeClr val="dk1"/>
                  </a:solidFill>
                  <a:latin typeface="+mn-lt"/>
                  <a:ea typeface="+mn-ea"/>
                  <a:cs typeface="+mn-cs"/>
                </a:defRPr>
              </a:lvl9pPr>
            </a:lstStyle>
            <a:p>
              <a:pPr marL="838179" algn="ctr" defTabSz="1219110">
                <a:defRPr/>
              </a:pPr>
              <a:endParaRPr lang="en-US" sz="1333" dirty="0">
                <a:solidFill>
                  <a:srgbClr val="2C353B"/>
                </a:solidFill>
                <a:latin typeface="Calibri"/>
              </a:endParaRPr>
            </a:p>
          </p:txBody>
        </p:sp>
        <p:sp>
          <p:nvSpPr>
            <p:cNvPr id="10" name="Rounded Rectangle 9"/>
            <p:cNvSpPr/>
            <p:nvPr/>
          </p:nvSpPr>
          <p:spPr>
            <a:xfrm>
              <a:off x="3308133" y="1873046"/>
              <a:ext cx="2596896" cy="2971800"/>
            </a:xfrm>
            <a:prstGeom prst="roundRect">
              <a:avLst>
                <a:gd name="adj" fmla="val 0"/>
              </a:avLst>
            </a:prstGeom>
            <a:solidFill>
              <a:srgbClr val="62BD59">
                <a:lumMod val="20000"/>
                <a:lumOff val="80000"/>
              </a:srgbClr>
            </a:solidFill>
            <a:ln w="12700" cap="flat" cmpd="sng" algn="ctr">
              <a:noFill/>
              <a:prstDash val="solid"/>
            </a:ln>
            <a:effectLst/>
          </p:spPr>
          <p:txBody>
            <a:bodyPr lIns="365760" tIns="60960" rIns="0" bIns="0" rtlCol="0" anchor="t">
              <a:noAutofit/>
            </a:bodyPr>
            <a:lstStyle>
              <a:defPPr>
                <a:defRPr lang="en-US"/>
              </a:defPPr>
              <a:lvl1pPr marL="0" algn="l" defTabSz="914355" rtl="0" eaLnBrk="1" latinLnBrk="0" hangingPunct="1">
                <a:defRPr sz="1800" kern="1200">
                  <a:solidFill>
                    <a:schemeClr val="lt1"/>
                  </a:solidFill>
                  <a:latin typeface="+mn-lt"/>
                  <a:ea typeface="+mn-ea"/>
                  <a:cs typeface="+mn-cs"/>
                </a:defRPr>
              </a:lvl1pPr>
              <a:lvl2pPr marL="457178" algn="l" defTabSz="914355" rtl="0" eaLnBrk="1" latinLnBrk="0" hangingPunct="1">
                <a:defRPr sz="1800" kern="1200">
                  <a:solidFill>
                    <a:schemeClr val="lt1"/>
                  </a:solidFill>
                  <a:latin typeface="+mn-lt"/>
                  <a:ea typeface="+mn-ea"/>
                  <a:cs typeface="+mn-cs"/>
                </a:defRPr>
              </a:lvl2pPr>
              <a:lvl3pPr marL="914355" algn="l" defTabSz="914355" rtl="0" eaLnBrk="1" latinLnBrk="0" hangingPunct="1">
                <a:defRPr sz="1800" kern="1200">
                  <a:solidFill>
                    <a:schemeClr val="lt1"/>
                  </a:solidFill>
                  <a:latin typeface="+mn-lt"/>
                  <a:ea typeface="+mn-ea"/>
                  <a:cs typeface="+mn-cs"/>
                </a:defRPr>
              </a:lvl3pPr>
              <a:lvl4pPr marL="1371532" algn="l" defTabSz="914355" rtl="0" eaLnBrk="1" latinLnBrk="0" hangingPunct="1">
                <a:defRPr sz="1800" kern="1200">
                  <a:solidFill>
                    <a:schemeClr val="lt1"/>
                  </a:solidFill>
                  <a:latin typeface="+mn-lt"/>
                  <a:ea typeface="+mn-ea"/>
                  <a:cs typeface="+mn-cs"/>
                </a:defRPr>
              </a:lvl4pPr>
              <a:lvl5pPr marL="1828709" algn="l" defTabSz="914355" rtl="0" eaLnBrk="1" latinLnBrk="0" hangingPunct="1">
                <a:defRPr sz="1800" kern="1200">
                  <a:solidFill>
                    <a:schemeClr val="lt1"/>
                  </a:solidFill>
                  <a:latin typeface="+mn-lt"/>
                  <a:ea typeface="+mn-ea"/>
                  <a:cs typeface="+mn-cs"/>
                </a:defRPr>
              </a:lvl5pPr>
              <a:lvl6pPr marL="2285886" algn="l" defTabSz="914355" rtl="0" eaLnBrk="1" latinLnBrk="0" hangingPunct="1">
                <a:defRPr sz="1800" kern="1200">
                  <a:solidFill>
                    <a:schemeClr val="lt1"/>
                  </a:solidFill>
                  <a:latin typeface="+mn-lt"/>
                  <a:ea typeface="+mn-ea"/>
                  <a:cs typeface="+mn-cs"/>
                </a:defRPr>
              </a:lvl6pPr>
              <a:lvl7pPr marL="2743064" algn="l" defTabSz="914355" rtl="0" eaLnBrk="1" latinLnBrk="0" hangingPunct="1">
                <a:defRPr sz="1800" kern="1200">
                  <a:solidFill>
                    <a:schemeClr val="lt1"/>
                  </a:solidFill>
                  <a:latin typeface="+mn-lt"/>
                  <a:ea typeface="+mn-ea"/>
                  <a:cs typeface="+mn-cs"/>
                </a:defRPr>
              </a:lvl7pPr>
              <a:lvl8pPr marL="3200240" algn="l" defTabSz="914355" rtl="0" eaLnBrk="1" latinLnBrk="0" hangingPunct="1">
                <a:defRPr sz="1800" kern="1200">
                  <a:solidFill>
                    <a:schemeClr val="lt1"/>
                  </a:solidFill>
                  <a:latin typeface="+mn-lt"/>
                  <a:ea typeface="+mn-ea"/>
                  <a:cs typeface="+mn-cs"/>
                </a:defRPr>
              </a:lvl8pPr>
              <a:lvl9pPr marL="3657418" algn="l" defTabSz="914355" rtl="0" eaLnBrk="1" latinLnBrk="0" hangingPunct="1">
                <a:defRPr sz="1800" kern="1200">
                  <a:solidFill>
                    <a:schemeClr val="lt1"/>
                  </a:solidFill>
                  <a:latin typeface="+mn-lt"/>
                  <a:ea typeface="+mn-ea"/>
                  <a:cs typeface="+mn-cs"/>
                </a:defRPr>
              </a:lvl9pPr>
            </a:lstStyle>
            <a:p>
              <a:pPr marL="685783">
                <a:spcAft>
                  <a:spcPts val="800"/>
                </a:spcAft>
                <a:tabLst>
                  <a:tab pos="1295368" algn="dec"/>
                  <a:tab pos="1523962" algn="l"/>
                </a:tabLst>
                <a:defRPr/>
              </a:pPr>
              <a:endParaRPr lang="en-US" sz="1333" dirty="0">
                <a:solidFill>
                  <a:srgbClr val="544496">
                    <a:lumMod val="75000"/>
                  </a:srgbClr>
                </a:solidFill>
                <a:latin typeface="Franklin Gothic Medium Cond" panose="020B0606030402020204" pitchFamily="34" charset="0"/>
              </a:endParaRPr>
            </a:p>
          </p:txBody>
        </p:sp>
        <p:sp>
          <p:nvSpPr>
            <p:cNvPr id="11" name="Rounded Rectangle 10"/>
            <p:cNvSpPr/>
            <p:nvPr/>
          </p:nvSpPr>
          <p:spPr>
            <a:xfrm>
              <a:off x="298184" y="1873044"/>
              <a:ext cx="2596896" cy="2971800"/>
            </a:xfrm>
            <a:prstGeom prst="roundRect">
              <a:avLst>
                <a:gd name="adj" fmla="val 0"/>
              </a:avLst>
            </a:prstGeom>
            <a:solidFill>
              <a:schemeClr val="accent5">
                <a:lumMod val="20000"/>
                <a:lumOff val="80000"/>
              </a:schemeClr>
            </a:solidFill>
            <a:ln w="12700" cap="flat" cmpd="sng" algn="ctr">
              <a:noFill/>
              <a:prstDash val="solid"/>
            </a:ln>
            <a:effectLst/>
          </p:spPr>
          <p:txBody>
            <a:bodyPr lIns="365760" tIns="60960" rIns="0" bIns="0" rtlCol="0" anchor="t">
              <a:noAutofit/>
            </a:bodyPr>
            <a:lstStyle>
              <a:defPPr>
                <a:defRPr lang="en-US"/>
              </a:defPPr>
              <a:lvl1pPr marL="0" algn="l" defTabSz="914355" rtl="0" eaLnBrk="1" latinLnBrk="0" hangingPunct="1">
                <a:defRPr sz="1800" kern="1200">
                  <a:solidFill>
                    <a:schemeClr val="lt1"/>
                  </a:solidFill>
                  <a:latin typeface="+mn-lt"/>
                  <a:ea typeface="+mn-ea"/>
                  <a:cs typeface="+mn-cs"/>
                </a:defRPr>
              </a:lvl1pPr>
              <a:lvl2pPr marL="457178" algn="l" defTabSz="914355" rtl="0" eaLnBrk="1" latinLnBrk="0" hangingPunct="1">
                <a:defRPr sz="1800" kern="1200">
                  <a:solidFill>
                    <a:schemeClr val="lt1"/>
                  </a:solidFill>
                  <a:latin typeface="+mn-lt"/>
                  <a:ea typeface="+mn-ea"/>
                  <a:cs typeface="+mn-cs"/>
                </a:defRPr>
              </a:lvl2pPr>
              <a:lvl3pPr marL="914355" algn="l" defTabSz="914355" rtl="0" eaLnBrk="1" latinLnBrk="0" hangingPunct="1">
                <a:defRPr sz="1800" kern="1200">
                  <a:solidFill>
                    <a:schemeClr val="lt1"/>
                  </a:solidFill>
                  <a:latin typeface="+mn-lt"/>
                  <a:ea typeface="+mn-ea"/>
                  <a:cs typeface="+mn-cs"/>
                </a:defRPr>
              </a:lvl3pPr>
              <a:lvl4pPr marL="1371532" algn="l" defTabSz="914355" rtl="0" eaLnBrk="1" latinLnBrk="0" hangingPunct="1">
                <a:defRPr sz="1800" kern="1200">
                  <a:solidFill>
                    <a:schemeClr val="lt1"/>
                  </a:solidFill>
                  <a:latin typeface="+mn-lt"/>
                  <a:ea typeface="+mn-ea"/>
                  <a:cs typeface="+mn-cs"/>
                </a:defRPr>
              </a:lvl4pPr>
              <a:lvl5pPr marL="1828709" algn="l" defTabSz="914355" rtl="0" eaLnBrk="1" latinLnBrk="0" hangingPunct="1">
                <a:defRPr sz="1800" kern="1200">
                  <a:solidFill>
                    <a:schemeClr val="lt1"/>
                  </a:solidFill>
                  <a:latin typeface="+mn-lt"/>
                  <a:ea typeface="+mn-ea"/>
                  <a:cs typeface="+mn-cs"/>
                </a:defRPr>
              </a:lvl5pPr>
              <a:lvl6pPr marL="2285886" algn="l" defTabSz="914355" rtl="0" eaLnBrk="1" latinLnBrk="0" hangingPunct="1">
                <a:defRPr sz="1800" kern="1200">
                  <a:solidFill>
                    <a:schemeClr val="lt1"/>
                  </a:solidFill>
                  <a:latin typeface="+mn-lt"/>
                  <a:ea typeface="+mn-ea"/>
                  <a:cs typeface="+mn-cs"/>
                </a:defRPr>
              </a:lvl6pPr>
              <a:lvl7pPr marL="2743064" algn="l" defTabSz="914355" rtl="0" eaLnBrk="1" latinLnBrk="0" hangingPunct="1">
                <a:defRPr sz="1800" kern="1200">
                  <a:solidFill>
                    <a:schemeClr val="lt1"/>
                  </a:solidFill>
                  <a:latin typeface="+mn-lt"/>
                  <a:ea typeface="+mn-ea"/>
                  <a:cs typeface="+mn-cs"/>
                </a:defRPr>
              </a:lvl7pPr>
              <a:lvl8pPr marL="3200240" algn="l" defTabSz="914355" rtl="0" eaLnBrk="1" latinLnBrk="0" hangingPunct="1">
                <a:defRPr sz="1800" kern="1200">
                  <a:solidFill>
                    <a:schemeClr val="lt1"/>
                  </a:solidFill>
                  <a:latin typeface="+mn-lt"/>
                  <a:ea typeface="+mn-ea"/>
                  <a:cs typeface="+mn-cs"/>
                </a:defRPr>
              </a:lvl8pPr>
              <a:lvl9pPr marL="3657418" algn="l" defTabSz="914355" rtl="0" eaLnBrk="1" latinLnBrk="0" hangingPunct="1">
                <a:defRPr sz="1800" kern="1200">
                  <a:solidFill>
                    <a:schemeClr val="lt1"/>
                  </a:solidFill>
                  <a:latin typeface="+mn-lt"/>
                  <a:ea typeface="+mn-ea"/>
                  <a:cs typeface="+mn-cs"/>
                </a:defRPr>
              </a:lvl9pPr>
            </a:lstStyle>
            <a:p>
              <a:pPr marL="761981" defTabSz="1219110">
                <a:tabLst>
                  <a:tab pos="1447764" algn="dec"/>
                  <a:tab pos="1600160" algn="l"/>
                </a:tabLst>
                <a:defRPr/>
              </a:pPr>
              <a:r>
                <a:rPr lang="en-US" sz="1333" b="1" dirty="0">
                  <a:solidFill>
                    <a:srgbClr val="62BD59">
                      <a:lumMod val="75000"/>
                    </a:srgbClr>
                  </a:solidFill>
                  <a:latin typeface="Franklin Gothic Medium Cond" panose="020B0606030402020204" pitchFamily="34" charset="0"/>
                </a:rPr>
                <a:t>    </a:t>
              </a:r>
              <a:endParaRPr lang="en-US" sz="1333" dirty="0">
                <a:solidFill>
                  <a:srgbClr val="544496">
                    <a:lumMod val="75000"/>
                  </a:srgbClr>
                </a:solidFill>
                <a:latin typeface="Franklin Gothic Medium Cond" panose="020B0606030402020204" pitchFamily="34" charset="0"/>
              </a:endParaRPr>
            </a:p>
          </p:txBody>
        </p:sp>
        <p:pic>
          <p:nvPicPr>
            <p:cNvPr id="12" name="Picture 11"/>
            <p:cNvPicPr>
              <a:picLocks noChangeAspect="1"/>
            </p:cNvPicPr>
            <p:nvPr/>
          </p:nvPicPr>
          <p:blipFill rotWithShape="1">
            <a:blip r:embed="rId3">
              <a:duotone>
                <a:prstClr val="black"/>
                <a:schemeClr val="accent4">
                  <a:tint val="45000"/>
                  <a:satMod val="400000"/>
                </a:schemeClr>
              </a:duotone>
            </a:blip>
            <a:srcRect l="18017" t="17977" r="12145"/>
            <a:stretch/>
          </p:blipFill>
          <p:spPr>
            <a:xfrm>
              <a:off x="6312600" y="1880419"/>
              <a:ext cx="2596896" cy="1219455"/>
            </a:xfrm>
            <a:prstGeom prst="rect">
              <a:avLst/>
            </a:prstGeom>
            <a:noFill/>
            <a:ln>
              <a:noFill/>
            </a:ln>
          </p:spPr>
        </p:pic>
        <p:pic>
          <p:nvPicPr>
            <p:cNvPr id="13" name="Picture 12"/>
            <p:cNvPicPr>
              <a:picLocks/>
            </p:cNvPicPr>
            <p:nvPr/>
          </p:nvPicPr>
          <p:blipFill rotWithShape="1">
            <a:blip r:embed="rId4">
              <a:duotone>
                <a:prstClr val="black"/>
                <a:schemeClr val="accent3">
                  <a:tint val="45000"/>
                  <a:satMod val="400000"/>
                </a:schemeClr>
              </a:duotone>
            </a:blip>
            <a:srcRect l="63974" t="61800" r="2187" b="9415"/>
            <a:stretch/>
          </p:blipFill>
          <p:spPr>
            <a:xfrm>
              <a:off x="3308133" y="1880419"/>
              <a:ext cx="2596896" cy="1207008"/>
            </a:xfrm>
            <a:prstGeom prst="rect">
              <a:avLst/>
            </a:prstGeom>
            <a:solidFill>
              <a:srgbClr val="62BD59">
                <a:lumMod val="20000"/>
                <a:lumOff val="80000"/>
              </a:srgbClr>
            </a:solidFill>
            <a:ln w="12700" cap="flat" cmpd="sng" algn="ctr">
              <a:noFill/>
              <a:prstDash val="solid"/>
            </a:ln>
            <a:effectLst/>
          </p:spPr>
        </p:pic>
        <p:pic>
          <p:nvPicPr>
            <p:cNvPr id="14" name="Picture 13"/>
            <p:cNvPicPr>
              <a:picLocks noChangeAspect="1"/>
            </p:cNvPicPr>
            <p:nvPr/>
          </p:nvPicPr>
          <p:blipFill rotWithShape="1">
            <a:blip r:embed="rId5">
              <a:duotone>
                <a:prstClr val="black"/>
                <a:schemeClr val="tx2">
                  <a:lumMod val="40000"/>
                  <a:lumOff val="60000"/>
                  <a:tint val="45000"/>
                  <a:satMod val="400000"/>
                </a:schemeClr>
              </a:duotone>
            </a:blip>
            <a:srcRect t="15153" b="20115"/>
            <a:stretch/>
          </p:blipFill>
          <p:spPr>
            <a:xfrm>
              <a:off x="297163" y="1880419"/>
              <a:ext cx="2598938" cy="1204825"/>
            </a:xfrm>
            <a:prstGeom prst="rect">
              <a:avLst/>
            </a:prstGeom>
            <a:noFill/>
            <a:ln>
              <a:noFill/>
            </a:ln>
          </p:spPr>
        </p:pic>
        <p:cxnSp>
          <p:nvCxnSpPr>
            <p:cNvPr id="15" name="Straight Connector 14"/>
            <p:cNvCxnSpPr/>
            <p:nvPr/>
          </p:nvCxnSpPr>
          <p:spPr>
            <a:xfrm flipV="1">
              <a:off x="406891" y="3698405"/>
              <a:ext cx="2377440" cy="6924"/>
            </a:xfrm>
            <a:prstGeom prst="line">
              <a:avLst/>
            </a:prstGeom>
            <a:solidFill>
              <a:srgbClr val="009DDD">
                <a:lumMod val="20000"/>
                <a:lumOff val="80000"/>
              </a:srgbClr>
            </a:solidFill>
            <a:ln w="9525" cap="flat" cmpd="sng" algn="ctr">
              <a:solidFill>
                <a:srgbClr val="544496">
                  <a:shade val="95000"/>
                  <a:satMod val="105000"/>
                </a:srgbClr>
              </a:solidFill>
              <a:prstDash val="dash"/>
            </a:ln>
            <a:effectLst/>
          </p:spPr>
        </p:cxnSp>
        <p:cxnSp>
          <p:nvCxnSpPr>
            <p:cNvPr id="16" name="Straight Connector 15"/>
            <p:cNvCxnSpPr/>
            <p:nvPr/>
          </p:nvCxnSpPr>
          <p:spPr>
            <a:xfrm>
              <a:off x="406891" y="4288120"/>
              <a:ext cx="2377440" cy="0"/>
            </a:xfrm>
            <a:prstGeom prst="line">
              <a:avLst/>
            </a:prstGeom>
            <a:solidFill>
              <a:srgbClr val="009DDD">
                <a:lumMod val="20000"/>
                <a:lumOff val="80000"/>
              </a:srgbClr>
            </a:solidFill>
            <a:ln w="9525" cap="flat" cmpd="sng" algn="ctr">
              <a:solidFill>
                <a:srgbClr val="544496">
                  <a:shade val="95000"/>
                  <a:satMod val="105000"/>
                </a:srgbClr>
              </a:solidFill>
              <a:prstDash val="dash"/>
            </a:ln>
            <a:effectLst/>
          </p:spPr>
        </p:cxnSp>
        <p:pic>
          <p:nvPicPr>
            <p:cNvPr id="17" name="Picture 16"/>
            <p:cNvPicPr>
              <a:picLocks noChangeAspect="1"/>
            </p:cNvPicPr>
            <p:nvPr/>
          </p:nvPicPr>
          <p:blipFill>
            <a:blip r:embed="rId6" cstate="print">
              <a:duotone>
                <a:prstClr val="black"/>
                <a:srgbClr val="544496">
                  <a:tint val="45000"/>
                  <a:satMod val="400000"/>
                </a:srgbClr>
              </a:duotone>
              <a:extLst>
                <a:ext uri="{28A0092B-C50C-407E-A947-70E740481C1C}">
                  <a14:useLocalDpi xmlns:a14="http://schemas.microsoft.com/office/drawing/2010/main" val="0"/>
                </a:ext>
              </a:extLst>
            </a:blip>
            <a:stretch>
              <a:fillRect/>
            </a:stretch>
          </p:blipFill>
          <p:spPr>
            <a:xfrm>
              <a:off x="6471313" y="4362503"/>
              <a:ext cx="450769" cy="405492"/>
            </a:xfrm>
            <a:prstGeom prst="rect">
              <a:avLst/>
            </a:prstGeom>
          </p:spPr>
        </p:pic>
        <p:pic>
          <p:nvPicPr>
            <p:cNvPr id="18" name="Picture 17"/>
            <p:cNvPicPr>
              <a:picLocks noChangeAspect="1" noChangeArrowheads="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08217" y="3793392"/>
              <a:ext cx="317182" cy="395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38"/>
            <p:cNvSpPr txBox="1"/>
            <p:nvPr/>
          </p:nvSpPr>
          <p:spPr>
            <a:xfrm>
              <a:off x="3886312" y="2253091"/>
              <a:ext cx="1440539" cy="438581"/>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sz="3200" dirty="0">
                  <a:solidFill>
                    <a:schemeClr val="bg1"/>
                  </a:solidFill>
                  <a:latin typeface="Eras Demi ITC" panose="020B0805030504020804" pitchFamily="34" charset="0"/>
                </a:rPr>
                <a:t>Innovate</a:t>
              </a:r>
            </a:p>
          </p:txBody>
        </p:sp>
        <p:sp>
          <p:nvSpPr>
            <p:cNvPr id="20" name="TextBox 40"/>
            <p:cNvSpPr txBox="1"/>
            <p:nvPr/>
          </p:nvSpPr>
          <p:spPr>
            <a:xfrm>
              <a:off x="7004994" y="2259314"/>
              <a:ext cx="1212111" cy="438581"/>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sz="3200" dirty="0">
                  <a:solidFill>
                    <a:schemeClr val="bg1"/>
                  </a:solidFill>
                  <a:latin typeface="Eras Demi ITC" panose="020B0805030504020804" pitchFamily="34" charset="0"/>
                </a:rPr>
                <a:t>Defend</a:t>
              </a:r>
            </a:p>
          </p:txBody>
        </p:sp>
        <p:sp>
          <p:nvSpPr>
            <p:cNvPr id="21" name="TextBox 43"/>
            <p:cNvSpPr txBox="1"/>
            <p:nvPr/>
          </p:nvSpPr>
          <p:spPr>
            <a:xfrm>
              <a:off x="926257" y="2251999"/>
              <a:ext cx="1340752" cy="438581"/>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pPr algn="ctr"/>
              <a:r>
                <a:rPr lang="en-US" sz="3200" dirty="0">
                  <a:solidFill>
                    <a:schemeClr val="bg1"/>
                  </a:solidFill>
                  <a:latin typeface="Eras Demi ITC" panose="020B0805030504020804" pitchFamily="34" charset="0"/>
                </a:rPr>
                <a:t>Operate</a:t>
              </a:r>
            </a:p>
          </p:txBody>
        </p:sp>
        <p:cxnSp>
          <p:nvCxnSpPr>
            <p:cNvPr id="22" name="Straight Connector 21"/>
            <p:cNvCxnSpPr/>
            <p:nvPr/>
          </p:nvCxnSpPr>
          <p:spPr>
            <a:xfrm flipV="1">
              <a:off x="3394414" y="3678079"/>
              <a:ext cx="2377440" cy="6924"/>
            </a:xfrm>
            <a:prstGeom prst="line">
              <a:avLst/>
            </a:prstGeom>
            <a:solidFill>
              <a:srgbClr val="009DDD">
                <a:lumMod val="20000"/>
                <a:lumOff val="80000"/>
              </a:srgbClr>
            </a:solidFill>
            <a:ln w="9525" cap="flat" cmpd="sng" algn="ctr">
              <a:solidFill>
                <a:srgbClr val="544496">
                  <a:shade val="95000"/>
                  <a:satMod val="105000"/>
                </a:srgbClr>
              </a:solidFill>
              <a:prstDash val="dash"/>
            </a:ln>
            <a:effectLst/>
          </p:spPr>
        </p:cxnSp>
        <p:cxnSp>
          <p:nvCxnSpPr>
            <p:cNvPr id="23" name="Straight Connector 22"/>
            <p:cNvCxnSpPr/>
            <p:nvPr/>
          </p:nvCxnSpPr>
          <p:spPr>
            <a:xfrm>
              <a:off x="3412572" y="4288120"/>
              <a:ext cx="2377440" cy="0"/>
            </a:xfrm>
            <a:prstGeom prst="line">
              <a:avLst/>
            </a:prstGeom>
            <a:solidFill>
              <a:srgbClr val="009DDD">
                <a:lumMod val="20000"/>
                <a:lumOff val="80000"/>
              </a:srgbClr>
            </a:solidFill>
            <a:ln w="9525" cap="flat" cmpd="sng" algn="ctr">
              <a:solidFill>
                <a:srgbClr val="544496">
                  <a:shade val="95000"/>
                  <a:satMod val="105000"/>
                </a:srgbClr>
              </a:solidFill>
              <a:prstDash val="dash"/>
            </a:ln>
            <a:effectLst/>
          </p:spPr>
        </p:cxnSp>
        <p:cxnSp>
          <p:nvCxnSpPr>
            <p:cNvPr id="24" name="Straight Connector 23"/>
            <p:cNvCxnSpPr/>
            <p:nvPr/>
          </p:nvCxnSpPr>
          <p:spPr>
            <a:xfrm flipV="1">
              <a:off x="6395290" y="3671772"/>
              <a:ext cx="2377440" cy="6924"/>
            </a:xfrm>
            <a:prstGeom prst="line">
              <a:avLst/>
            </a:prstGeom>
            <a:solidFill>
              <a:srgbClr val="009DDD">
                <a:lumMod val="20000"/>
                <a:lumOff val="80000"/>
              </a:srgbClr>
            </a:solidFill>
            <a:ln w="9525" cap="flat" cmpd="sng" algn="ctr">
              <a:solidFill>
                <a:srgbClr val="544496">
                  <a:shade val="95000"/>
                  <a:satMod val="105000"/>
                </a:srgbClr>
              </a:solidFill>
              <a:prstDash val="dash"/>
            </a:ln>
            <a:effectLst/>
          </p:spPr>
        </p:cxnSp>
        <p:cxnSp>
          <p:nvCxnSpPr>
            <p:cNvPr id="25" name="Straight Connector 24"/>
            <p:cNvCxnSpPr/>
            <p:nvPr/>
          </p:nvCxnSpPr>
          <p:spPr>
            <a:xfrm>
              <a:off x="6417957" y="4288120"/>
              <a:ext cx="2377440" cy="0"/>
            </a:xfrm>
            <a:prstGeom prst="line">
              <a:avLst/>
            </a:prstGeom>
            <a:solidFill>
              <a:srgbClr val="009DDD">
                <a:lumMod val="20000"/>
                <a:lumOff val="80000"/>
              </a:srgbClr>
            </a:solidFill>
            <a:ln w="9525" cap="flat" cmpd="sng" algn="ctr">
              <a:solidFill>
                <a:srgbClr val="544496">
                  <a:shade val="95000"/>
                  <a:satMod val="105000"/>
                </a:srgbClr>
              </a:solidFill>
              <a:prstDash val="dash"/>
            </a:ln>
            <a:effectLst/>
          </p:spPr>
        </p:cxnSp>
        <p:pic>
          <p:nvPicPr>
            <p:cNvPr id="26" name="Picture 25"/>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88829" y="4422382"/>
              <a:ext cx="482183" cy="285734"/>
            </a:xfrm>
            <a:prstGeom prst="rect">
              <a:avLst/>
            </a:prstGeom>
          </p:spPr>
        </p:pic>
        <p:pic>
          <p:nvPicPr>
            <p:cNvPr id="27" name="Picture 26"/>
            <p:cNvPicPr>
              <a:picLocks noChangeAspect="1"/>
            </p:cNvPicPr>
            <p:nvPr/>
          </p:nvPicPr>
          <p:blipFill>
            <a:blip r:embed="rId9">
              <a:duotone>
                <a:schemeClr val="accent5">
                  <a:shade val="45000"/>
                  <a:satMod val="135000"/>
                </a:schemeClr>
                <a:prstClr val="white"/>
              </a:duotone>
            </a:blip>
            <a:stretch>
              <a:fillRect/>
            </a:stretch>
          </p:blipFill>
          <p:spPr>
            <a:xfrm>
              <a:off x="403721" y="3229342"/>
              <a:ext cx="452398" cy="420872"/>
            </a:xfrm>
            <a:prstGeom prst="rect">
              <a:avLst/>
            </a:prstGeom>
          </p:spPr>
        </p:pic>
        <p:grpSp>
          <p:nvGrpSpPr>
            <p:cNvPr id="28" name="Group 27"/>
            <p:cNvGrpSpPr/>
            <p:nvPr/>
          </p:nvGrpSpPr>
          <p:grpSpPr>
            <a:xfrm>
              <a:off x="492032" y="3824117"/>
              <a:ext cx="275776" cy="333655"/>
              <a:chOff x="592976" y="3479887"/>
              <a:chExt cx="275776" cy="333655"/>
            </a:xfrm>
          </p:grpSpPr>
          <p:sp>
            <p:nvSpPr>
              <p:cNvPr id="47" name="Folded Corner 46"/>
              <p:cNvSpPr/>
              <p:nvPr/>
            </p:nvSpPr>
            <p:spPr>
              <a:xfrm rot="10800000">
                <a:off x="592976" y="3479887"/>
                <a:ext cx="275776" cy="333655"/>
              </a:xfrm>
              <a:prstGeom prst="foldedCorner">
                <a:avLst/>
              </a:prstGeom>
              <a:noFill/>
              <a:ln w="12700" cap="flat" cmpd="sng" algn="ctr">
                <a:solidFill>
                  <a:srgbClr val="95C2CE"/>
                </a:solidFill>
                <a:prstDash val="solid"/>
              </a:ln>
              <a:effectLst/>
            </p:spPr>
            <p:txBody>
              <a:bodyPr rtlCol="0" anchor="ctr"/>
              <a:lstStyle>
                <a:defPPr>
                  <a:defRPr lang="en-US"/>
                </a:defPPr>
                <a:lvl1pPr marL="0" algn="l" defTabSz="914355" rtl="0" eaLnBrk="1" latinLnBrk="0" hangingPunct="1">
                  <a:defRPr sz="1800" kern="1200">
                    <a:solidFill>
                      <a:schemeClr val="lt1"/>
                    </a:solidFill>
                    <a:latin typeface="+mn-lt"/>
                    <a:ea typeface="+mn-ea"/>
                    <a:cs typeface="+mn-cs"/>
                  </a:defRPr>
                </a:lvl1pPr>
                <a:lvl2pPr marL="457178" algn="l" defTabSz="914355" rtl="0" eaLnBrk="1" latinLnBrk="0" hangingPunct="1">
                  <a:defRPr sz="1800" kern="1200">
                    <a:solidFill>
                      <a:schemeClr val="lt1"/>
                    </a:solidFill>
                    <a:latin typeface="+mn-lt"/>
                    <a:ea typeface="+mn-ea"/>
                    <a:cs typeface="+mn-cs"/>
                  </a:defRPr>
                </a:lvl2pPr>
                <a:lvl3pPr marL="914355" algn="l" defTabSz="914355" rtl="0" eaLnBrk="1" latinLnBrk="0" hangingPunct="1">
                  <a:defRPr sz="1800" kern="1200">
                    <a:solidFill>
                      <a:schemeClr val="lt1"/>
                    </a:solidFill>
                    <a:latin typeface="+mn-lt"/>
                    <a:ea typeface="+mn-ea"/>
                    <a:cs typeface="+mn-cs"/>
                  </a:defRPr>
                </a:lvl3pPr>
                <a:lvl4pPr marL="1371532" algn="l" defTabSz="914355" rtl="0" eaLnBrk="1" latinLnBrk="0" hangingPunct="1">
                  <a:defRPr sz="1800" kern="1200">
                    <a:solidFill>
                      <a:schemeClr val="lt1"/>
                    </a:solidFill>
                    <a:latin typeface="+mn-lt"/>
                    <a:ea typeface="+mn-ea"/>
                    <a:cs typeface="+mn-cs"/>
                  </a:defRPr>
                </a:lvl4pPr>
                <a:lvl5pPr marL="1828709" algn="l" defTabSz="914355" rtl="0" eaLnBrk="1" latinLnBrk="0" hangingPunct="1">
                  <a:defRPr sz="1800" kern="1200">
                    <a:solidFill>
                      <a:schemeClr val="lt1"/>
                    </a:solidFill>
                    <a:latin typeface="+mn-lt"/>
                    <a:ea typeface="+mn-ea"/>
                    <a:cs typeface="+mn-cs"/>
                  </a:defRPr>
                </a:lvl5pPr>
                <a:lvl6pPr marL="2285886" algn="l" defTabSz="914355" rtl="0" eaLnBrk="1" latinLnBrk="0" hangingPunct="1">
                  <a:defRPr sz="1800" kern="1200">
                    <a:solidFill>
                      <a:schemeClr val="lt1"/>
                    </a:solidFill>
                    <a:latin typeface="+mn-lt"/>
                    <a:ea typeface="+mn-ea"/>
                    <a:cs typeface="+mn-cs"/>
                  </a:defRPr>
                </a:lvl6pPr>
                <a:lvl7pPr marL="2743064" algn="l" defTabSz="914355" rtl="0" eaLnBrk="1" latinLnBrk="0" hangingPunct="1">
                  <a:defRPr sz="1800" kern="1200">
                    <a:solidFill>
                      <a:schemeClr val="lt1"/>
                    </a:solidFill>
                    <a:latin typeface="+mn-lt"/>
                    <a:ea typeface="+mn-ea"/>
                    <a:cs typeface="+mn-cs"/>
                  </a:defRPr>
                </a:lvl7pPr>
                <a:lvl8pPr marL="3200240" algn="l" defTabSz="914355" rtl="0" eaLnBrk="1" latinLnBrk="0" hangingPunct="1">
                  <a:defRPr sz="1800" kern="1200">
                    <a:solidFill>
                      <a:schemeClr val="lt1"/>
                    </a:solidFill>
                    <a:latin typeface="+mn-lt"/>
                    <a:ea typeface="+mn-ea"/>
                    <a:cs typeface="+mn-cs"/>
                  </a:defRPr>
                </a:lvl8pPr>
                <a:lvl9pPr marL="3657418" algn="l" defTabSz="914355" rtl="0" eaLnBrk="1" latinLnBrk="0" hangingPunct="1">
                  <a:defRPr sz="1800" kern="1200">
                    <a:solidFill>
                      <a:schemeClr val="lt1"/>
                    </a:solidFill>
                    <a:latin typeface="+mn-lt"/>
                    <a:ea typeface="+mn-ea"/>
                    <a:cs typeface="+mn-cs"/>
                  </a:defRPr>
                </a:lvl9pPr>
              </a:lstStyle>
              <a:p>
                <a:pPr algn="ctr" defTabSz="1219110">
                  <a:defRPr/>
                </a:pPr>
                <a:endParaRPr lang="en-US" sz="2400">
                  <a:solidFill>
                    <a:sysClr val="window" lastClr="FFFFFF"/>
                  </a:solidFill>
                  <a:latin typeface="Calibri"/>
                </a:endParaRPr>
              </a:p>
            </p:txBody>
          </p:sp>
          <p:cxnSp>
            <p:nvCxnSpPr>
              <p:cNvPr id="48" name="Straight Connector 47"/>
              <p:cNvCxnSpPr/>
              <p:nvPr/>
            </p:nvCxnSpPr>
            <p:spPr>
              <a:xfrm>
                <a:off x="639424" y="3663296"/>
                <a:ext cx="182880" cy="0"/>
              </a:xfrm>
              <a:prstGeom prst="line">
                <a:avLst/>
              </a:prstGeom>
              <a:ln>
                <a:solidFill>
                  <a:srgbClr val="95C2CE"/>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39424" y="3721170"/>
                <a:ext cx="182880" cy="0"/>
              </a:xfrm>
              <a:prstGeom prst="line">
                <a:avLst/>
              </a:prstGeom>
              <a:ln>
                <a:solidFill>
                  <a:srgbClr val="95C2CE"/>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39424" y="3605422"/>
                <a:ext cx="182880" cy="0"/>
              </a:xfrm>
              <a:prstGeom prst="line">
                <a:avLst/>
              </a:prstGeom>
              <a:ln>
                <a:solidFill>
                  <a:srgbClr val="95C2CE"/>
                </a:solidFill>
              </a:ln>
            </p:spPr>
            <p:style>
              <a:lnRef idx="1">
                <a:schemeClr val="accent1"/>
              </a:lnRef>
              <a:fillRef idx="0">
                <a:schemeClr val="accent1"/>
              </a:fillRef>
              <a:effectRef idx="0">
                <a:schemeClr val="accent1"/>
              </a:effectRef>
              <a:fontRef idx="minor">
                <a:schemeClr val="tx1"/>
              </a:fontRef>
            </p:style>
          </p:cxnSp>
        </p:grpSp>
        <p:pic>
          <p:nvPicPr>
            <p:cNvPr id="29" name="Picture 28"/>
            <p:cNvPicPr>
              <a:picLocks noChangeAspect="1"/>
            </p:cNvPicPr>
            <p:nvPr/>
          </p:nvPicPr>
          <p:blipFill>
            <a:blip r:embed="rId10">
              <a:duotone>
                <a:prstClr val="black"/>
                <a:schemeClr val="accent4">
                  <a:tint val="45000"/>
                  <a:satMod val="400000"/>
                </a:schemeClr>
              </a:duotone>
            </a:blip>
            <a:stretch>
              <a:fillRect/>
            </a:stretch>
          </p:blipFill>
          <p:spPr>
            <a:xfrm>
              <a:off x="6467028" y="3794475"/>
              <a:ext cx="482419" cy="392938"/>
            </a:xfrm>
            <a:prstGeom prst="rect">
              <a:avLst/>
            </a:prstGeom>
          </p:spPr>
        </p:pic>
        <p:pic>
          <p:nvPicPr>
            <p:cNvPr id="30" name="Picture 4" descr="Image result for data vector"/>
            <p:cNvPicPr>
              <a:picLocks noChangeAspect="1" noChangeArrowheads="1"/>
            </p:cNvPicPr>
            <p:nvPr/>
          </p:nvPicPr>
          <p:blipFill rotWithShape="1">
            <a:blip r:embed="rId11">
              <a:duotone>
                <a:schemeClr val="accent3">
                  <a:shade val="45000"/>
                  <a:satMod val="135000"/>
                </a:schemeClr>
                <a:prstClr val="white"/>
              </a:duotone>
              <a:extLst>
                <a:ext uri="{28A0092B-C50C-407E-A947-70E740481C1C}">
                  <a14:useLocalDpi xmlns:a14="http://schemas.microsoft.com/office/drawing/2010/main" val="0"/>
                </a:ext>
              </a:extLst>
            </a:blip>
            <a:srcRect l="79604" t="27605" b="55644"/>
            <a:stretch/>
          </p:blipFill>
          <p:spPr bwMode="auto">
            <a:xfrm>
              <a:off x="3415580" y="3245247"/>
              <a:ext cx="502456" cy="389062"/>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4008999" y="3775501"/>
              <a:ext cx="1762855" cy="407900"/>
            </a:xfrm>
            <a:prstGeom prst="rect">
              <a:avLst/>
            </a:prstGeom>
            <a:noFill/>
          </p:spPr>
          <p:txBody>
            <a:bodyPr wrap="square" rtlCol="0">
              <a:spAutoFit/>
            </a:bodyPr>
            <a:lstStyle/>
            <a:p>
              <a:r>
                <a:rPr lang="en-US" sz="1467" dirty="0">
                  <a:solidFill>
                    <a:srgbClr val="544496">
                      <a:lumMod val="75000"/>
                    </a:srgbClr>
                  </a:solidFill>
                  <a:latin typeface="Franklin Gothic Medium Cond" panose="020B0606030402020204" pitchFamily="34" charset="0"/>
                </a:rPr>
                <a:t>Migrating core IT services                     to the cloud</a:t>
              </a:r>
              <a:endParaRPr lang="en-US" sz="1467" dirty="0"/>
            </a:p>
          </p:txBody>
        </p:sp>
        <p:sp>
          <p:nvSpPr>
            <p:cNvPr id="32" name="TextBox 31"/>
            <p:cNvSpPr txBox="1"/>
            <p:nvPr/>
          </p:nvSpPr>
          <p:spPr>
            <a:xfrm>
              <a:off x="4008999" y="3224335"/>
              <a:ext cx="1704545" cy="407900"/>
            </a:xfrm>
            <a:prstGeom prst="rect">
              <a:avLst/>
            </a:prstGeom>
            <a:noFill/>
          </p:spPr>
          <p:txBody>
            <a:bodyPr wrap="square" rtlCol="0">
              <a:spAutoFit/>
            </a:bodyPr>
            <a:lstStyle/>
            <a:p>
              <a:r>
                <a:rPr lang="en-US" sz="1467" dirty="0">
                  <a:solidFill>
                    <a:srgbClr val="544496">
                      <a:lumMod val="75000"/>
                    </a:srgbClr>
                  </a:solidFill>
                  <a:latin typeface="Franklin Gothic Medium Cond" panose="020B0606030402020204" pitchFamily="34" charset="0"/>
                </a:rPr>
                <a:t>Optimizing over  $1B in           IT infrastructure</a:t>
              </a:r>
              <a:endParaRPr lang="en-US" sz="1467" dirty="0"/>
            </a:p>
          </p:txBody>
        </p:sp>
        <p:grpSp>
          <p:nvGrpSpPr>
            <p:cNvPr id="33" name="Group 32"/>
            <p:cNvGrpSpPr/>
            <p:nvPr/>
          </p:nvGrpSpPr>
          <p:grpSpPr>
            <a:xfrm>
              <a:off x="3423171" y="4285325"/>
              <a:ext cx="487274" cy="536718"/>
              <a:chOff x="3527679" y="3938747"/>
              <a:chExt cx="487274" cy="536718"/>
            </a:xfrm>
          </p:grpSpPr>
          <p:sp>
            <p:nvSpPr>
              <p:cNvPr id="45" name="TextBox 44"/>
              <p:cNvSpPr txBox="1"/>
              <p:nvPr/>
            </p:nvSpPr>
            <p:spPr>
              <a:xfrm>
                <a:off x="3527679" y="3938747"/>
                <a:ext cx="315230" cy="500089"/>
              </a:xfrm>
              <a:prstGeom prst="rect">
                <a:avLst/>
              </a:prstGeom>
              <a:noFill/>
            </p:spPr>
            <p:txBody>
              <a:bodyPr wrap="none" rtlCol="0">
                <a:spAutoFit/>
              </a:bodyPr>
              <a:lstStyle/>
              <a:p>
                <a:pPr algn="ctr"/>
                <a:r>
                  <a:rPr lang="en-US" sz="3733" b="1" dirty="0">
                    <a:solidFill>
                      <a:schemeClr val="accent3">
                        <a:lumMod val="75000"/>
                      </a:schemeClr>
                    </a:solidFill>
                    <a:latin typeface="Baskerville Old Face" panose="02020602080505020303" pitchFamily="18" charset="0"/>
                  </a:rPr>
                  <a:t>$</a:t>
                </a:r>
              </a:p>
            </p:txBody>
          </p:sp>
          <p:sp>
            <p:nvSpPr>
              <p:cNvPr id="46" name="TextBox 45"/>
              <p:cNvSpPr txBox="1"/>
              <p:nvPr/>
            </p:nvSpPr>
            <p:spPr>
              <a:xfrm>
                <a:off x="3699723" y="3975376"/>
                <a:ext cx="315230" cy="500089"/>
              </a:xfrm>
              <a:prstGeom prst="rect">
                <a:avLst/>
              </a:prstGeom>
              <a:noFill/>
            </p:spPr>
            <p:txBody>
              <a:bodyPr wrap="none" rtlCol="0">
                <a:spAutoFit/>
              </a:bodyPr>
              <a:lstStyle/>
              <a:p>
                <a:pPr algn="ctr"/>
                <a:r>
                  <a:rPr lang="en-US" sz="3733" b="1" dirty="0">
                    <a:solidFill>
                      <a:schemeClr val="accent3">
                        <a:lumMod val="75000"/>
                      </a:schemeClr>
                    </a:solidFill>
                    <a:latin typeface="Baskerville Old Face" panose="02020602080505020303" pitchFamily="18" charset="0"/>
                  </a:rPr>
                  <a:t>$</a:t>
                </a:r>
              </a:p>
            </p:txBody>
          </p:sp>
        </p:grpSp>
        <p:sp>
          <p:nvSpPr>
            <p:cNvPr id="34" name="TextBox 33"/>
            <p:cNvSpPr txBox="1"/>
            <p:nvPr/>
          </p:nvSpPr>
          <p:spPr>
            <a:xfrm>
              <a:off x="4008999" y="4349806"/>
              <a:ext cx="1762855" cy="407900"/>
            </a:xfrm>
            <a:prstGeom prst="rect">
              <a:avLst/>
            </a:prstGeom>
            <a:noFill/>
          </p:spPr>
          <p:txBody>
            <a:bodyPr wrap="square" rtlCol="0">
              <a:spAutoFit/>
            </a:bodyPr>
            <a:lstStyle/>
            <a:p>
              <a:r>
                <a:rPr lang="en-US" sz="1467" dirty="0">
                  <a:solidFill>
                    <a:srgbClr val="544496">
                      <a:lumMod val="75000"/>
                    </a:srgbClr>
                  </a:solidFill>
                  <a:latin typeface="Franklin Gothic Medium Cond" panose="020B0606030402020204" pitchFamily="34" charset="0"/>
                </a:rPr>
                <a:t>Returning $415M in savings to the Department FY17-22</a:t>
              </a:r>
              <a:endParaRPr lang="en-US" sz="1467" dirty="0"/>
            </a:p>
          </p:txBody>
        </p:sp>
        <p:sp>
          <p:nvSpPr>
            <p:cNvPr id="35" name="TextBox 34"/>
            <p:cNvSpPr txBox="1"/>
            <p:nvPr/>
          </p:nvSpPr>
          <p:spPr>
            <a:xfrm>
              <a:off x="996907" y="3775501"/>
              <a:ext cx="1765606" cy="407900"/>
            </a:xfrm>
            <a:prstGeom prst="rect">
              <a:avLst/>
            </a:prstGeom>
            <a:noFill/>
          </p:spPr>
          <p:txBody>
            <a:bodyPr wrap="square" rtlCol="0">
              <a:spAutoFit/>
            </a:bodyPr>
            <a:lstStyle/>
            <a:p>
              <a:r>
                <a:rPr lang="en-US" sz="1467" dirty="0">
                  <a:solidFill>
                    <a:srgbClr val="544496">
                      <a:lumMod val="75000"/>
                    </a:srgbClr>
                  </a:solidFill>
                  <a:latin typeface="Franklin Gothic Medium Cond" panose="020B0606030402020204" pitchFamily="34" charset="0"/>
                </a:rPr>
                <a:t>Providing 100+ IT services to DoD HQ</a:t>
              </a:r>
              <a:endParaRPr lang="en-US" sz="1467" dirty="0"/>
            </a:p>
          </p:txBody>
        </p:sp>
        <p:sp>
          <p:nvSpPr>
            <p:cNvPr id="36" name="TextBox 35"/>
            <p:cNvSpPr txBox="1"/>
            <p:nvPr/>
          </p:nvSpPr>
          <p:spPr>
            <a:xfrm>
              <a:off x="996907" y="3224335"/>
              <a:ext cx="1765606" cy="407900"/>
            </a:xfrm>
            <a:prstGeom prst="rect">
              <a:avLst/>
            </a:prstGeom>
            <a:noFill/>
          </p:spPr>
          <p:txBody>
            <a:bodyPr wrap="square" rtlCol="0">
              <a:spAutoFit/>
            </a:bodyPr>
            <a:lstStyle/>
            <a:p>
              <a:r>
                <a:rPr lang="en-US" sz="1467" dirty="0">
                  <a:solidFill>
                    <a:srgbClr val="544496">
                      <a:lumMod val="75000"/>
                    </a:srgbClr>
                  </a:solidFill>
                  <a:latin typeface="Franklin Gothic Medium Cond" panose="020B0606030402020204" pitchFamily="34" charset="0"/>
                </a:rPr>
                <a:t>Supporting over 55,000 customers and 75,000 assets</a:t>
              </a:r>
              <a:endParaRPr lang="en-US" sz="1467" dirty="0"/>
            </a:p>
          </p:txBody>
        </p:sp>
        <p:sp>
          <p:nvSpPr>
            <p:cNvPr id="37" name="TextBox 36"/>
            <p:cNvSpPr txBox="1"/>
            <p:nvPr/>
          </p:nvSpPr>
          <p:spPr>
            <a:xfrm>
              <a:off x="996907" y="4349806"/>
              <a:ext cx="1765606" cy="407900"/>
            </a:xfrm>
            <a:prstGeom prst="rect">
              <a:avLst/>
            </a:prstGeom>
            <a:noFill/>
          </p:spPr>
          <p:txBody>
            <a:bodyPr wrap="square" rtlCol="0">
              <a:spAutoFit/>
            </a:bodyPr>
            <a:lstStyle/>
            <a:p>
              <a:r>
                <a:rPr lang="en-US" sz="1467" dirty="0">
                  <a:solidFill>
                    <a:srgbClr val="544496">
                      <a:lumMod val="75000"/>
                    </a:srgbClr>
                  </a:solidFill>
                  <a:latin typeface="Franklin Gothic Medium Cond" panose="020B0606030402020204" pitchFamily="34" charset="0"/>
                </a:rPr>
                <a:t>Maintaining 221 mission apps and 9.5 PBs of data storage </a:t>
              </a:r>
              <a:endParaRPr lang="en-US" sz="1467" dirty="0"/>
            </a:p>
          </p:txBody>
        </p:sp>
        <p:sp>
          <p:nvSpPr>
            <p:cNvPr id="38" name="TextBox 37"/>
            <p:cNvSpPr txBox="1"/>
            <p:nvPr/>
          </p:nvSpPr>
          <p:spPr>
            <a:xfrm>
              <a:off x="7024640" y="4349806"/>
              <a:ext cx="1770757" cy="407900"/>
            </a:xfrm>
            <a:prstGeom prst="rect">
              <a:avLst/>
            </a:prstGeom>
            <a:noFill/>
          </p:spPr>
          <p:txBody>
            <a:bodyPr wrap="square" rtlCol="0">
              <a:spAutoFit/>
            </a:bodyPr>
            <a:lstStyle/>
            <a:p>
              <a:r>
                <a:rPr lang="en-US" sz="1467" dirty="0">
                  <a:solidFill>
                    <a:srgbClr val="544496">
                      <a:lumMod val="75000"/>
                    </a:srgbClr>
                  </a:solidFill>
                  <a:latin typeface="Franklin Gothic Medium Cond" panose="020B0606030402020204" pitchFamily="34" charset="0"/>
                </a:rPr>
                <a:t>Resolving several hundred security incidents each month</a:t>
              </a:r>
              <a:endParaRPr lang="en-US" sz="1467" dirty="0"/>
            </a:p>
          </p:txBody>
        </p:sp>
        <p:sp>
          <p:nvSpPr>
            <p:cNvPr id="39" name="TextBox 38"/>
            <p:cNvSpPr txBox="1"/>
            <p:nvPr/>
          </p:nvSpPr>
          <p:spPr>
            <a:xfrm>
              <a:off x="7024640" y="3224335"/>
              <a:ext cx="1810628" cy="407900"/>
            </a:xfrm>
            <a:prstGeom prst="rect">
              <a:avLst/>
            </a:prstGeom>
            <a:noFill/>
          </p:spPr>
          <p:txBody>
            <a:bodyPr wrap="square" rtlCol="0">
              <a:spAutoFit/>
            </a:bodyPr>
            <a:lstStyle/>
            <a:p>
              <a:r>
                <a:rPr lang="en-US" sz="1467" dirty="0">
                  <a:solidFill>
                    <a:srgbClr val="544496">
                      <a:lumMod val="75000"/>
                    </a:srgbClr>
                  </a:solidFill>
                  <a:latin typeface="Franklin Gothic Medium Cond" panose="020B0606030402020204" pitchFamily="34" charset="0"/>
                </a:rPr>
                <a:t>Defending against thousands of potential threats each minute</a:t>
              </a:r>
              <a:endParaRPr lang="en-US" sz="1467" dirty="0"/>
            </a:p>
          </p:txBody>
        </p:sp>
        <p:sp>
          <p:nvSpPr>
            <p:cNvPr id="40" name="TextBox 39"/>
            <p:cNvSpPr txBox="1"/>
            <p:nvPr/>
          </p:nvSpPr>
          <p:spPr>
            <a:xfrm>
              <a:off x="7024640" y="3775501"/>
              <a:ext cx="1748090" cy="407900"/>
            </a:xfrm>
            <a:prstGeom prst="rect">
              <a:avLst/>
            </a:prstGeom>
            <a:noFill/>
          </p:spPr>
          <p:txBody>
            <a:bodyPr wrap="square" rtlCol="0">
              <a:spAutoFit/>
            </a:bodyPr>
            <a:lstStyle/>
            <a:p>
              <a:r>
                <a:rPr lang="en-US" sz="1467" dirty="0">
                  <a:solidFill>
                    <a:srgbClr val="544496">
                      <a:lumMod val="75000"/>
                    </a:srgbClr>
                  </a:solidFill>
                  <a:latin typeface="Franklin Gothic Medium Cond" panose="020B0606030402020204" pitchFamily="34" charset="0"/>
                </a:rPr>
                <a:t>Monitoring over 35,000 security controls</a:t>
              </a:r>
              <a:endParaRPr lang="en-US" sz="1467" dirty="0"/>
            </a:p>
          </p:txBody>
        </p:sp>
        <p:sp>
          <p:nvSpPr>
            <p:cNvPr id="41" name="TextBox 40"/>
            <p:cNvSpPr txBox="1"/>
            <p:nvPr/>
          </p:nvSpPr>
          <p:spPr>
            <a:xfrm>
              <a:off x="6476048" y="3178168"/>
              <a:ext cx="458299" cy="500089"/>
            </a:xfrm>
            <a:prstGeom prst="rect">
              <a:avLst/>
            </a:prstGeom>
            <a:noFill/>
          </p:spPr>
          <p:txBody>
            <a:bodyPr wrap="none" rtlCol="0">
              <a:spAutoFit/>
            </a:bodyPr>
            <a:lstStyle/>
            <a:p>
              <a:pPr algn="ctr"/>
              <a:r>
                <a:rPr lang="en-US" sz="3733" b="1" dirty="0">
                  <a:solidFill>
                    <a:schemeClr val="accent4">
                      <a:lumMod val="75000"/>
                    </a:schemeClr>
                  </a:solidFill>
                  <a:latin typeface="Baskerville Old Face" panose="02020602080505020303" pitchFamily="18" charset="0"/>
                  <a:sym typeface="Wingdings" panose="05000000000000000000" pitchFamily="2" charset="2"/>
                </a:rPr>
                <a:t></a:t>
              </a:r>
              <a:endParaRPr lang="en-US" sz="3733" b="1" dirty="0">
                <a:solidFill>
                  <a:schemeClr val="accent4">
                    <a:lumMod val="75000"/>
                  </a:schemeClr>
                </a:solidFill>
                <a:latin typeface="Baskerville Old Face" panose="02020602080505020303" pitchFamily="18" charset="0"/>
              </a:endParaRPr>
            </a:p>
          </p:txBody>
        </p:sp>
        <p:sp>
          <p:nvSpPr>
            <p:cNvPr id="42" name="Rounded Rectangle 41"/>
            <p:cNvSpPr/>
            <p:nvPr/>
          </p:nvSpPr>
          <p:spPr>
            <a:xfrm>
              <a:off x="6312600" y="1872716"/>
              <a:ext cx="2596896" cy="2971800"/>
            </a:xfrm>
            <a:prstGeom prst="roundRect">
              <a:avLst>
                <a:gd name="adj" fmla="val 0"/>
              </a:avLst>
            </a:prstGeom>
            <a:noFill/>
            <a:ln w="19050" cap="flat" cmpd="sng" algn="ctr">
              <a:solidFill>
                <a:srgbClr val="544496">
                  <a:lumMod val="75000"/>
                </a:srgbClr>
              </a:solidFill>
              <a:prstDash val="solid"/>
            </a:ln>
            <a:effectLst/>
          </p:spPr>
          <p:txBody>
            <a:bodyPr lIns="365760" tIns="0" rIns="0" bIns="0" rtlCol="0" anchor="t">
              <a:noAutofit/>
            </a:bodyPr>
            <a:lstStyle>
              <a:defPPr>
                <a:defRPr lang="en-US"/>
              </a:defPPr>
              <a:lvl1pPr marL="0" algn="l" defTabSz="914355" rtl="0" eaLnBrk="1" latinLnBrk="0" hangingPunct="1">
                <a:defRPr sz="1800" kern="1200">
                  <a:solidFill>
                    <a:schemeClr val="dk1"/>
                  </a:solidFill>
                  <a:latin typeface="+mn-lt"/>
                  <a:ea typeface="+mn-ea"/>
                  <a:cs typeface="+mn-cs"/>
                </a:defRPr>
              </a:lvl1pPr>
              <a:lvl2pPr marL="457178" algn="l" defTabSz="914355" rtl="0" eaLnBrk="1" latinLnBrk="0" hangingPunct="1">
                <a:defRPr sz="1800" kern="1200">
                  <a:solidFill>
                    <a:schemeClr val="dk1"/>
                  </a:solidFill>
                  <a:latin typeface="+mn-lt"/>
                  <a:ea typeface="+mn-ea"/>
                  <a:cs typeface="+mn-cs"/>
                </a:defRPr>
              </a:lvl2pPr>
              <a:lvl3pPr marL="914355" algn="l" defTabSz="914355" rtl="0" eaLnBrk="1" latinLnBrk="0" hangingPunct="1">
                <a:defRPr sz="1800" kern="1200">
                  <a:solidFill>
                    <a:schemeClr val="dk1"/>
                  </a:solidFill>
                  <a:latin typeface="+mn-lt"/>
                  <a:ea typeface="+mn-ea"/>
                  <a:cs typeface="+mn-cs"/>
                </a:defRPr>
              </a:lvl3pPr>
              <a:lvl4pPr marL="1371532" algn="l" defTabSz="914355" rtl="0" eaLnBrk="1" latinLnBrk="0" hangingPunct="1">
                <a:defRPr sz="1800" kern="1200">
                  <a:solidFill>
                    <a:schemeClr val="dk1"/>
                  </a:solidFill>
                  <a:latin typeface="+mn-lt"/>
                  <a:ea typeface="+mn-ea"/>
                  <a:cs typeface="+mn-cs"/>
                </a:defRPr>
              </a:lvl4pPr>
              <a:lvl5pPr marL="1828709" algn="l" defTabSz="914355" rtl="0" eaLnBrk="1" latinLnBrk="0" hangingPunct="1">
                <a:defRPr sz="1800" kern="1200">
                  <a:solidFill>
                    <a:schemeClr val="dk1"/>
                  </a:solidFill>
                  <a:latin typeface="+mn-lt"/>
                  <a:ea typeface="+mn-ea"/>
                  <a:cs typeface="+mn-cs"/>
                </a:defRPr>
              </a:lvl5pPr>
              <a:lvl6pPr marL="2285886" algn="l" defTabSz="914355" rtl="0" eaLnBrk="1" latinLnBrk="0" hangingPunct="1">
                <a:defRPr sz="1800" kern="1200">
                  <a:solidFill>
                    <a:schemeClr val="dk1"/>
                  </a:solidFill>
                  <a:latin typeface="+mn-lt"/>
                  <a:ea typeface="+mn-ea"/>
                  <a:cs typeface="+mn-cs"/>
                </a:defRPr>
              </a:lvl6pPr>
              <a:lvl7pPr marL="2743064" algn="l" defTabSz="914355" rtl="0" eaLnBrk="1" latinLnBrk="0" hangingPunct="1">
                <a:defRPr sz="1800" kern="1200">
                  <a:solidFill>
                    <a:schemeClr val="dk1"/>
                  </a:solidFill>
                  <a:latin typeface="+mn-lt"/>
                  <a:ea typeface="+mn-ea"/>
                  <a:cs typeface="+mn-cs"/>
                </a:defRPr>
              </a:lvl7pPr>
              <a:lvl8pPr marL="3200240" algn="l" defTabSz="914355" rtl="0" eaLnBrk="1" latinLnBrk="0" hangingPunct="1">
                <a:defRPr sz="1800" kern="1200">
                  <a:solidFill>
                    <a:schemeClr val="dk1"/>
                  </a:solidFill>
                  <a:latin typeface="+mn-lt"/>
                  <a:ea typeface="+mn-ea"/>
                  <a:cs typeface="+mn-cs"/>
                </a:defRPr>
              </a:lvl8pPr>
              <a:lvl9pPr marL="3657418" algn="l" defTabSz="914355" rtl="0" eaLnBrk="1" latinLnBrk="0" hangingPunct="1">
                <a:defRPr sz="1800" kern="1200">
                  <a:solidFill>
                    <a:schemeClr val="dk1"/>
                  </a:solidFill>
                  <a:latin typeface="+mn-lt"/>
                  <a:ea typeface="+mn-ea"/>
                  <a:cs typeface="+mn-cs"/>
                </a:defRPr>
              </a:lvl9pPr>
            </a:lstStyle>
            <a:p>
              <a:pPr marL="838179" algn="ctr" defTabSz="1219110">
                <a:defRPr/>
              </a:pPr>
              <a:endParaRPr lang="en-US" sz="1333" dirty="0">
                <a:solidFill>
                  <a:srgbClr val="2C353B"/>
                </a:solidFill>
                <a:latin typeface="Calibri"/>
              </a:endParaRPr>
            </a:p>
          </p:txBody>
        </p:sp>
        <p:sp>
          <p:nvSpPr>
            <p:cNvPr id="43" name="Rounded Rectangle 42"/>
            <p:cNvSpPr/>
            <p:nvPr/>
          </p:nvSpPr>
          <p:spPr>
            <a:xfrm>
              <a:off x="3308006" y="1872716"/>
              <a:ext cx="2596896" cy="2971800"/>
            </a:xfrm>
            <a:prstGeom prst="roundRect">
              <a:avLst>
                <a:gd name="adj" fmla="val 0"/>
              </a:avLst>
            </a:prstGeom>
            <a:noFill/>
            <a:ln w="19050" cap="flat" cmpd="sng" algn="ctr">
              <a:solidFill>
                <a:srgbClr val="544496">
                  <a:lumMod val="75000"/>
                </a:srgbClr>
              </a:solidFill>
              <a:prstDash val="solid"/>
            </a:ln>
            <a:effectLst/>
          </p:spPr>
          <p:txBody>
            <a:bodyPr lIns="365760" tIns="60960" rIns="0" bIns="0" rtlCol="0" anchor="t">
              <a:noAutofit/>
            </a:bodyPr>
            <a:lstStyle>
              <a:defPPr>
                <a:defRPr lang="en-US"/>
              </a:defPPr>
              <a:lvl1pPr marL="0" algn="l" defTabSz="914355" rtl="0" eaLnBrk="1" latinLnBrk="0" hangingPunct="1">
                <a:defRPr sz="1800" kern="1200">
                  <a:solidFill>
                    <a:schemeClr val="lt1"/>
                  </a:solidFill>
                  <a:latin typeface="+mn-lt"/>
                  <a:ea typeface="+mn-ea"/>
                  <a:cs typeface="+mn-cs"/>
                </a:defRPr>
              </a:lvl1pPr>
              <a:lvl2pPr marL="457178" algn="l" defTabSz="914355" rtl="0" eaLnBrk="1" latinLnBrk="0" hangingPunct="1">
                <a:defRPr sz="1800" kern="1200">
                  <a:solidFill>
                    <a:schemeClr val="lt1"/>
                  </a:solidFill>
                  <a:latin typeface="+mn-lt"/>
                  <a:ea typeface="+mn-ea"/>
                  <a:cs typeface="+mn-cs"/>
                </a:defRPr>
              </a:lvl2pPr>
              <a:lvl3pPr marL="914355" algn="l" defTabSz="914355" rtl="0" eaLnBrk="1" latinLnBrk="0" hangingPunct="1">
                <a:defRPr sz="1800" kern="1200">
                  <a:solidFill>
                    <a:schemeClr val="lt1"/>
                  </a:solidFill>
                  <a:latin typeface="+mn-lt"/>
                  <a:ea typeface="+mn-ea"/>
                  <a:cs typeface="+mn-cs"/>
                </a:defRPr>
              </a:lvl3pPr>
              <a:lvl4pPr marL="1371532" algn="l" defTabSz="914355" rtl="0" eaLnBrk="1" latinLnBrk="0" hangingPunct="1">
                <a:defRPr sz="1800" kern="1200">
                  <a:solidFill>
                    <a:schemeClr val="lt1"/>
                  </a:solidFill>
                  <a:latin typeface="+mn-lt"/>
                  <a:ea typeface="+mn-ea"/>
                  <a:cs typeface="+mn-cs"/>
                </a:defRPr>
              </a:lvl4pPr>
              <a:lvl5pPr marL="1828709" algn="l" defTabSz="914355" rtl="0" eaLnBrk="1" latinLnBrk="0" hangingPunct="1">
                <a:defRPr sz="1800" kern="1200">
                  <a:solidFill>
                    <a:schemeClr val="lt1"/>
                  </a:solidFill>
                  <a:latin typeface="+mn-lt"/>
                  <a:ea typeface="+mn-ea"/>
                  <a:cs typeface="+mn-cs"/>
                </a:defRPr>
              </a:lvl5pPr>
              <a:lvl6pPr marL="2285886" algn="l" defTabSz="914355" rtl="0" eaLnBrk="1" latinLnBrk="0" hangingPunct="1">
                <a:defRPr sz="1800" kern="1200">
                  <a:solidFill>
                    <a:schemeClr val="lt1"/>
                  </a:solidFill>
                  <a:latin typeface="+mn-lt"/>
                  <a:ea typeface="+mn-ea"/>
                  <a:cs typeface="+mn-cs"/>
                </a:defRPr>
              </a:lvl6pPr>
              <a:lvl7pPr marL="2743064" algn="l" defTabSz="914355" rtl="0" eaLnBrk="1" latinLnBrk="0" hangingPunct="1">
                <a:defRPr sz="1800" kern="1200">
                  <a:solidFill>
                    <a:schemeClr val="lt1"/>
                  </a:solidFill>
                  <a:latin typeface="+mn-lt"/>
                  <a:ea typeface="+mn-ea"/>
                  <a:cs typeface="+mn-cs"/>
                </a:defRPr>
              </a:lvl7pPr>
              <a:lvl8pPr marL="3200240" algn="l" defTabSz="914355" rtl="0" eaLnBrk="1" latinLnBrk="0" hangingPunct="1">
                <a:defRPr sz="1800" kern="1200">
                  <a:solidFill>
                    <a:schemeClr val="lt1"/>
                  </a:solidFill>
                  <a:latin typeface="+mn-lt"/>
                  <a:ea typeface="+mn-ea"/>
                  <a:cs typeface="+mn-cs"/>
                </a:defRPr>
              </a:lvl8pPr>
              <a:lvl9pPr marL="3657418" algn="l" defTabSz="914355" rtl="0" eaLnBrk="1" latinLnBrk="0" hangingPunct="1">
                <a:defRPr sz="1800" kern="1200">
                  <a:solidFill>
                    <a:schemeClr val="lt1"/>
                  </a:solidFill>
                  <a:latin typeface="+mn-lt"/>
                  <a:ea typeface="+mn-ea"/>
                  <a:cs typeface="+mn-cs"/>
                </a:defRPr>
              </a:lvl9pPr>
            </a:lstStyle>
            <a:p>
              <a:pPr marL="685783">
                <a:spcAft>
                  <a:spcPts val="800"/>
                </a:spcAft>
                <a:tabLst>
                  <a:tab pos="1295368" algn="dec"/>
                  <a:tab pos="1523962" algn="l"/>
                </a:tabLst>
                <a:defRPr/>
              </a:pPr>
              <a:endParaRPr lang="en-US" sz="1333" dirty="0">
                <a:solidFill>
                  <a:srgbClr val="544496">
                    <a:lumMod val="75000"/>
                  </a:srgbClr>
                </a:solidFill>
                <a:latin typeface="Franklin Gothic Medium Cond" panose="020B0606030402020204" pitchFamily="34" charset="0"/>
              </a:endParaRPr>
            </a:p>
          </p:txBody>
        </p:sp>
        <p:sp>
          <p:nvSpPr>
            <p:cNvPr id="44" name="Rounded Rectangle 43"/>
            <p:cNvSpPr/>
            <p:nvPr/>
          </p:nvSpPr>
          <p:spPr>
            <a:xfrm>
              <a:off x="298057" y="1872714"/>
              <a:ext cx="2596896" cy="2971800"/>
            </a:xfrm>
            <a:prstGeom prst="roundRect">
              <a:avLst>
                <a:gd name="adj" fmla="val 0"/>
              </a:avLst>
            </a:prstGeom>
            <a:noFill/>
            <a:ln w="19050" cap="flat" cmpd="sng" algn="ctr">
              <a:solidFill>
                <a:srgbClr val="544496">
                  <a:lumMod val="75000"/>
                </a:srgbClr>
              </a:solidFill>
              <a:prstDash val="solid"/>
            </a:ln>
            <a:effectLst/>
          </p:spPr>
          <p:txBody>
            <a:bodyPr lIns="365760" tIns="60960" rIns="0" bIns="0" rtlCol="0" anchor="t">
              <a:noAutofit/>
            </a:bodyPr>
            <a:lstStyle>
              <a:defPPr>
                <a:defRPr lang="en-US"/>
              </a:defPPr>
              <a:lvl1pPr marL="0" algn="l" defTabSz="914355" rtl="0" eaLnBrk="1" latinLnBrk="0" hangingPunct="1">
                <a:defRPr sz="1800" kern="1200">
                  <a:solidFill>
                    <a:schemeClr val="lt1"/>
                  </a:solidFill>
                  <a:latin typeface="+mn-lt"/>
                  <a:ea typeface="+mn-ea"/>
                  <a:cs typeface="+mn-cs"/>
                </a:defRPr>
              </a:lvl1pPr>
              <a:lvl2pPr marL="457178" algn="l" defTabSz="914355" rtl="0" eaLnBrk="1" latinLnBrk="0" hangingPunct="1">
                <a:defRPr sz="1800" kern="1200">
                  <a:solidFill>
                    <a:schemeClr val="lt1"/>
                  </a:solidFill>
                  <a:latin typeface="+mn-lt"/>
                  <a:ea typeface="+mn-ea"/>
                  <a:cs typeface="+mn-cs"/>
                </a:defRPr>
              </a:lvl2pPr>
              <a:lvl3pPr marL="914355" algn="l" defTabSz="914355" rtl="0" eaLnBrk="1" latinLnBrk="0" hangingPunct="1">
                <a:defRPr sz="1800" kern="1200">
                  <a:solidFill>
                    <a:schemeClr val="lt1"/>
                  </a:solidFill>
                  <a:latin typeface="+mn-lt"/>
                  <a:ea typeface="+mn-ea"/>
                  <a:cs typeface="+mn-cs"/>
                </a:defRPr>
              </a:lvl3pPr>
              <a:lvl4pPr marL="1371532" algn="l" defTabSz="914355" rtl="0" eaLnBrk="1" latinLnBrk="0" hangingPunct="1">
                <a:defRPr sz="1800" kern="1200">
                  <a:solidFill>
                    <a:schemeClr val="lt1"/>
                  </a:solidFill>
                  <a:latin typeface="+mn-lt"/>
                  <a:ea typeface="+mn-ea"/>
                  <a:cs typeface="+mn-cs"/>
                </a:defRPr>
              </a:lvl4pPr>
              <a:lvl5pPr marL="1828709" algn="l" defTabSz="914355" rtl="0" eaLnBrk="1" latinLnBrk="0" hangingPunct="1">
                <a:defRPr sz="1800" kern="1200">
                  <a:solidFill>
                    <a:schemeClr val="lt1"/>
                  </a:solidFill>
                  <a:latin typeface="+mn-lt"/>
                  <a:ea typeface="+mn-ea"/>
                  <a:cs typeface="+mn-cs"/>
                </a:defRPr>
              </a:lvl5pPr>
              <a:lvl6pPr marL="2285886" algn="l" defTabSz="914355" rtl="0" eaLnBrk="1" latinLnBrk="0" hangingPunct="1">
                <a:defRPr sz="1800" kern="1200">
                  <a:solidFill>
                    <a:schemeClr val="lt1"/>
                  </a:solidFill>
                  <a:latin typeface="+mn-lt"/>
                  <a:ea typeface="+mn-ea"/>
                  <a:cs typeface="+mn-cs"/>
                </a:defRPr>
              </a:lvl6pPr>
              <a:lvl7pPr marL="2743064" algn="l" defTabSz="914355" rtl="0" eaLnBrk="1" latinLnBrk="0" hangingPunct="1">
                <a:defRPr sz="1800" kern="1200">
                  <a:solidFill>
                    <a:schemeClr val="lt1"/>
                  </a:solidFill>
                  <a:latin typeface="+mn-lt"/>
                  <a:ea typeface="+mn-ea"/>
                  <a:cs typeface="+mn-cs"/>
                </a:defRPr>
              </a:lvl7pPr>
              <a:lvl8pPr marL="3200240" algn="l" defTabSz="914355" rtl="0" eaLnBrk="1" latinLnBrk="0" hangingPunct="1">
                <a:defRPr sz="1800" kern="1200">
                  <a:solidFill>
                    <a:schemeClr val="lt1"/>
                  </a:solidFill>
                  <a:latin typeface="+mn-lt"/>
                  <a:ea typeface="+mn-ea"/>
                  <a:cs typeface="+mn-cs"/>
                </a:defRPr>
              </a:lvl8pPr>
              <a:lvl9pPr marL="3657418" algn="l" defTabSz="914355" rtl="0" eaLnBrk="1" latinLnBrk="0" hangingPunct="1">
                <a:defRPr sz="1800" kern="1200">
                  <a:solidFill>
                    <a:schemeClr val="lt1"/>
                  </a:solidFill>
                  <a:latin typeface="+mn-lt"/>
                  <a:ea typeface="+mn-ea"/>
                  <a:cs typeface="+mn-cs"/>
                </a:defRPr>
              </a:lvl9pPr>
            </a:lstStyle>
            <a:p>
              <a:pPr marL="761981" defTabSz="1219110">
                <a:tabLst>
                  <a:tab pos="1447764" algn="dec"/>
                  <a:tab pos="1600160" algn="l"/>
                </a:tabLst>
                <a:defRPr/>
              </a:pPr>
              <a:r>
                <a:rPr lang="en-US" sz="1333" b="1" dirty="0">
                  <a:solidFill>
                    <a:srgbClr val="62BD59">
                      <a:lumMod val="75000"/>
                    </a:srgbClr>
                  </a:solidFill>
                  <a:latin typeface="Franklin Gothic Medium Cond" panose="020B0606030402020204" pitchFamily="34" charset="0"/>
                </a:rPr>
                <a:t>    </a:t>
              </a:r>
              <a:endParaRPr lang="en-US" sz="1333" dirty="0">
                <a:solidFill>
                  <a:srgbClr val="544496">
                    <a:lumMod val="75000"/>
                  </a:srgbClr>
                </a:solidFill>
                <a:latin typeface="Franklin Gothic Medium Cond" panose="020B0606030402020204" pitchFamily="34" charset="0"/>
              </a:endParaRPr>
            </a:p>
          </p:txBody>
        </p:sp>
      </p:grpSp>
      <p:pic>
        <p:nvPicPr>
          <p:cNvPr id="51" name="Picture 50"/>
          <p:cNvPicPr>
            <a:picLocks noChangeAspect="1"/>
          </p:cNvPicPr>
          <p:nvPr/>
        </p:nvPicPr>
        <p:blipFill>
          <a:blip r:embed="rId12"/>
          <a:stretch>
            <a:fillRect/>
          </a:stretch>
        </p:blipFill>
        <p:spPr>
          <a:xfrm>
            <a:off x="5226003" y="5063221"/>
            <a:ext cx="1739996" cy="1739996"/>
          </a:xfrm>
          <a:prstGeom prst="rect">
            <a:avLst/>
          </a:prstGeom>
        </p:spPr>
      </p:pic>
    </p:spTree>
    <p:extLst>
      <p:ext uri="{BB962C8B-B14F-4D97-AF65-F5344CB8AC3E}">
        <p14:creationId xmlns:p14="http://schemas.microsoft.com/office/powerpoint/2010/main" val="3437992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33625" y="208290"/>
            <a:ext cx="6726767" cy="768351"/>
          </a:xfrm>
        </p:spPr>
        <p:txBody>
          <a:bodyPr>
            <a:normAutofit/>
          </a:bodyPr>
          <a:lstStyle/>
          <a:p>
            <a:r>
              <a:rPr lang="en-US" sz="2800" dirty="0"/>
              <a:t>DISA JSP:  Enable. Every. Mission.</a:t>
            </a:r>
          </a:p>
        </p:txBody>
      </p:sp>
      <p:grpSp>
        <p:nvGrpSpPr>
          <p:cNvPr id="5" name="Group 4">
            <a:extLst>
              <a:ext uri="{FF2B5EF4-FFF2-40B4-BE49-F238E27FC236}">
                <a16:creationId xmlns:a16="http://schemas.microsoft.com/office/drawing/2014/main" id="{D0BC7DE9-908E-4327-9B8C-79D31D1E9920}"/>
              </a:ext>
            </a:extLst>
          </p:cNvPr>
          <p:cNvGrpSpPr/>
          <p:nvPr/>
        </p:nvGrpSpPr>
        <p:grpSpPr>
          <a:xfrm>
            <a:off x="7959789" y="5170582"/>
            <a:ext cx="2492813" cy="1279618"/>
            <a:chOff x="2823809" y="4257170"/>
            <a:chExt cx="2595825" cy="1279618"/>
          </a:xfrm>
        </p:grpSpPr>
        <p:sp>
          <p:nvSpPr>
            <p:cNvPr id="6" name="TextBox 5">
              <a:extLst>
                <a:ext uri="{FF2B5EF4-FFF2-40B4-BE49-F238E27FC236}">
                  <a16:creationId xmlns:a16="http://schemas.microsoft.com/office/drawing/2014/main" id="{44174541-57DA-41C3-8038-5D243AC6D5A1}"/>
                </a:ext>
              </a:extLst>
            </p:cNvPr>
            <p:cNvSpPr txBox="1"/>
            <p:nvPr/>
          </p:nvSpPr>
          <p:spPr>
            <a:xfrm>
              <a:off x="3130680" y="4521125"/>
              <a:ext cx="1886852" cy="1015663"/>
            </a:xfrm>
            <a:prstGeom prst="rect">
              <a:avLst/>
            </a:prstGeom>
            <a:noFill/>
          </p:spPr>
          <p:txBody>
            <a:bodyPr wrap="square" rtlCol="0">
              <a:spAutoFit/>
            </a:bodyPr>
            <a:lstStyle/>
            <a:p>
              <a:pPr algn="ctr"/>
              <a:r>
                <a:rPr lang="en-US" altLang="ko-KR" sz="1200" dirty="0">
                  <a:latin typeface="Arial" panose="020B0604020202020204" pitchFamily="34" charset="0"/>
                  <a:cs typeface="Arial" panose="020B0604020202020204" pitchFamily="34" charset="0"/>
                </a:rPr>
                <a:t>Combining VPN and </a:t>
              </a:r>
              <a:r>
                <a:rPr lang="en-US" altLang="ko-KR" sz="1200" dirty="0" err="1">
                  <a:latin typeface="Arial" panose="020B0604020202020204" pitchFamily="34" charset="0"/>
                  <a:cs typeface="Arial" panose="020B0604020202020204" pitchFamily="34" charset="0"/>
                </a:rPr>
                <a:t>MobiKey</a:t>
              </a:r>
              <a:r>
                <a:rPr lang="en-US" altLang="ko-KR" sz="1200" dirty="0">
                  <a:latin typeface="Arial" panose="020B0604020202020204" pitchFamily="34" charset="0"/>
                  <a:cs typeface="Arial" panose="020B0604020202020204" pitchFamily="34" charset="0"/>
                </a:rPr>
                <a:t> customers, JSP’s total number of remote users is 12,000+</a:t>
              </a:r>
              <a:endParaRPr lang="ko-KR" altLang="en-US" sz="1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30F0F04-C0E2-48FA-91B1-5D1A3ADEFE6C}"/>
                </a:ext>
              </a:extLst>
            </p:cNvPr>
            <p:cNvSpPr txBox="1"/>
            <p:nvPr/>
          </p:nvSpPr>
          <p:spPr>
            <a:xfrm>
              <a:off x="2823809" y="4257170"/>
              <a:ext cx="2595825" cy="276999"/>
            </a:xfrm>
            <a:prstGeom prst="rect">
              <a:avLst/>
            </a:prstGeom>
            <a:noFill/>
          </p:spPr>
          <p:txBody>
            <a:bodyPr wrap="square" rtlCol="0">
              <a:spAutoFit/>
            </a:bodyPr>
            <a:lstStyle/>
            <a:p>
              <a:pPr algn="ctr"/>
              <a:r>
                <a:rPr lang="en-US" altLang="ko-KR" sz="1200" b="1" dirty="0">
                  <a:latin typeface="Arial" panose="020B0604020202020204" pitchFamily="34" charset="0"/>
                  <a:cs typeface="Arial" panose="020B0604020202020204" pitchFamily="34" charset="0"/>
                </a:rPr>
                <a:t>Increased Remote Capacity</a:t>
              </a:r>
              <a:endParaRPr lang="ko-KR" altLang="en-US" sz="1200" b="1" dirty="0">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F42391C7-66A3-4C12-B4C5-DCFACDD11A5C}"/>
              </a:ext>
            </a:extLst>
          </p:cNvPr>
          <p:cNvGrpSpPr/>
          <p:nvPr/>
        </p:nvGrpSpPr>
        <p:grpSpPr>
          <a:xfrm>
            <a:off x="-86641" y="5170582"/>
            <a:ext cx="2283044" cy="1114632"/>
            <a:chOff x="2745324" y="4293215"/>
            <a:chExt cx="2377388" cy="1114632"/>
          </a:xfrm>
        </p:grpSpPr>
        <p:sp>
          <p:nvSpPr>
            <p:cNvPr id="9" name="TextBox 8">
              <a:extLst>
                <a:ext uri="{FF2B5EF4-FFF2-40B4-BE49-F238E27FC236}">
                  <a16:creationId xmlns:a16="http://schemas.microsoft.com/office/drawing/2014/main" id="{0895E63C-89D2-4050-A069-71DA9D84F301}"/>
                </a:ext>
              </a:extLst>
            </p:cNvPr>
            <p:cNvSpPr txBox="1"/>
            <p:nvPr/>
          </p:nvSpPr>
          <p:spPr>
            <a:xfrm>
              <a:off x="2745324" y="4576850"/>
              <a:ext cx="2377388" cy="830997"/>
            </a:xfrm>
            <a:prstGeom prst="rect">
              <a:avLst/>
            </a:prstGeom>
            <a:noFill/>
          </p:spPr>
          <p:txBody>
            <a:bodyPr wrap="square" rtlCol="0">
              <a:spAutoFit/>
            </a:bodyPr>
            <a:lstStyle/>
            <a:p>
              <a:pPr algn="ctr"/>
              <a:r>
                <a:rPr lang="en-US" altLang="ko-KR" sz="1200" dirty="0">
                  <a:latin typeface="Arial" panose="020B0604020202020204" pitchFamily="34" charset="0"/>
                  <a:cs typeface="Arial" panose="020B0604020202020204" pitchFamily="34" charset="0"/>
                </a:rPr>
                <a:t>Average daily usage is approximately 4x the previous peak, requiring conference capability upgrades</a:t>
              </a:r>
              <a:endParaRPr lang="ko-KR" altLang="en-US" sz="12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52667C1-D1D0-48D8-B57A-7E0B58AC5B0B}"/>
                </a:ext>
              </a:extLst>
            </p:cNvPr>
            <p:cNvSpPr txBox="1"/>
            <p:nvPr/>
          </p:nvSpPr>
          <p:spPr>
            <a:xfrm>
              <a:off x="2785904" y="4293215"/>
              <a:ext cx="2336808" cy="276999"/>
            </a:xfrm>
            <a:prstGeom prst="rect">
              <a:avLst/>
            </a:prstGeom>
            <a:noFill/>
          </p:spPr>
          <p:txBody>
            <a:bodyPr wrap="square" rtlCol="0">
              <a:spAutoFit/>
            </a:bodyPr>
            <a:lstStyle/>
            <a:p>
              <a:pPr algn="ctr"/>
              <a:r>
                <a:rPr lang="en-US" altLang="ko-KR" sz="1200" b="1" dirty="0">
                  <a:latin typeface="Arial" panose="020B0604020202020204" pitchFamily="34" charset="0"/>
                  <a:cs typeface="Arial" panose="020B0604020202020204" pitchFamily="34" charset="0"/>
                </a:rPr>
                <a:t>Conference Call Capacity</a:t>
              </a:r>
              <a:endParaRPr lang="ko-KR" altLang="en-US" sz="1200" b="1" dirty="0">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5D5E6FD4-3B83-455D-AA25-33ED7BBDF7DA}"/>
              </a:ext>
            </a:extLst>
          </p:cNvPr>
          <p:cNvGrpSpPr/>
          <p:nvPr/>
        </p:nvGrpSpPr>
        <p:grpSpPr>
          <a:xfrm>
            <a:off x="2057477" y="4307159"/>
            <a:ext cx="1926872" cy="1292662"/>
            <a:chOff x="2953841" y="4283314"/>
            <a:chExt cx="2006498" cy="1292661"/>
          </a:xfrm>
        </p:grpSpPr>
        <p:sp>
          <p:nvSpPr>
            <p:cNvPr id="12" name="TextBox 11">
              <a:extLst>
                <a:ext uri="{FF2B5EF4-FFF2-40B4-BE49-F238E27FC236}">
                  <a16:creationId xmlns:a16="http://schemas.microsoft.com/office/drawing/2014/main" id="{67F411F5-3CA7-4B38-BEA1-4BA2B38903E8}"/>
                </a:ext>
              </a:extLst>
            </p:cNvPr>
            <p:cNvSpPr txBox="1"/>
            <p:nvPr/>
          </p:nvSpPr>
          <p:spPr>
            <a:xfrm>
              <a:off x="2953841" y="4560313"/>
              <a:ext cx="2006498" cy="1015662"/>
            </a:xfrm>
            <a:prstGeom prst="rect">
              <a:avLst/>
            </a:prstGeom>
            <a:noFill/>
          </p:spPr>
          <p:txBody>
            <a:bodyPr wrap="square" rtlCol="0">
              <a:spAutoFit/>
            </a:bodyPr>
            <a:lstStyle/>
            <a:p>
              <a:pPr algn="ctr"/>
              <a:r>
                <a:rPr lang="en-US" altLang="ko-KR" sz="1200" dirty="0">
                  <a:latin typeface="Arial" panose="020B0604020202020204" pitchFamily="34" charset="0"/>
                  <a:cs typeface="Arial" panose="020B0604020202020204" pitchFamily="34" charset="0"/>
                </a:rPr>
                <a:t>Increased VPN bandwidth exponentially, adding VPN concentrator at MECPA, BELVA and COLO JRSS Stack</a:t>
              </a:r>
              <a:endParaRPr lang="ko-KR" altLang="en-US" sz="12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E3E9CEBF-3FEB-4099-9B0F-E8D271D1FA6D}"/>
                </a:ext>
              </a:extLst>
            </p:cNvPr>
            <p:cNvSpPr txBox="1"/>
            <p:nvPr/>
          </p:nvSpPr>
          <p:spPr>
            <a:xfrm>
              <a:off x="3017860" y="4283314"/>
              <a:ext cx="1870812" cy="276999"/>
            </a:xfrm>
            <a:prstGeom prst="rect">
              <a:avLst/>
            </a:prstGeom>
            <a:noFill/>
          </p:spPr>
          <p:txBody>
            <a:bodyPr wrap="square" rtlCol="0">
              <a:spAutoFit/>
            </a:bodyPr>
            <a:lstStyle/>
            <a:p>
              <a:pPr algn="ctr"/>
              <a:r>
                <a:rPr lang="en-US" altLang="ko-KR" sz="1200" b="1" dirty="0">
                  <a:latin typeface="Arial" panose="020B0604020202020204" pitchFamily="34" charset="0"/>
                  <a:cs typeface="Arial" panose="020B0604020202020204" pitchFamily="34" charset="0"/>
                </a:rPr>
                <a:t>VPN Bandwidth</a:t>
              </a:r>
              <a:endParaRPr lang="ko-KR" altLang="en-US" sz="1200" b="1" dirty="0">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B27EA031-9486-40AD-B60E-25C8F22FD8B4}"/>
              </a:ext>
            </a:extLst>
          </p:cNvPr>
          <p:cNvGrpSpPr/>
          <p:nvPr/>
        </p:nvGrpSpPr>
        <p:grpSpPr>
          <a:xfrm>
            <a:off x="3845423" y="5170582"/>
            <a:ext cx="2580243" cy="1480852"/>
            <a:chOff x="2716599" y="4283314"/>
            <a:chExt cx="2686870" cy="1480851"/>
          </a:xfrm>
        </p:grpSpPr>
        <p:sp>
          <p:nvSpPr>
            <p:cNvPr id="15" name="TextBox 14">
              <a:extLst>
                <a:ext uri="{FF2B5EF4-FFF2-40B4-BE49-F238E27FC236}">
                  <a16:creationId xmlns:a16="http://schemas.microsoft.com/office/drawing/2014/main" id="{C5953CD1-FC55-4DE8-9E8C-62E2E3B03A33}"/>
                </a:ext>
              </a:extLst>
            </p:cNvPr>
            <p:cNvSpPr txBox="1"/>
            <p:nvPr/>
          </p:nvSpPr>
          <p:spPr>
            <a:xfrm>
              <a:off x="2716599" y="4563837"/>
              <a:ext cx="2686870" cy="1200328"/>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Increased network bandwidth by 400%, enabling improved response to future pandemics or geographically dispersed workforce requirements. </a:t>
              </a:r>
            </a:p>
            <a:p>
              <a:pPr algn="ctr"/>
              <a:endParaRPr lang="ko-KR" altLang="en-US" sz="1200" dirty="0">
                <a:solidFill>
                  <a:schemeClr val="tx1">
                    <a:lumMod val="65000"/>
                    <a:lumOff val="35000"/>
                  </a:schemeClr>
                </a:solidFill>
                <a:cs typeface="Arial" pitchFamily="34" charset="0"/>
              </a:endParaRPr>
            </a:p>
          </p:txBody>
        </p:sp>
        <p:sp>
          <p:nvSpPr>
            <p:cNvPr id="16" name="TextBox 15">
              <a:extLst>
                <a:ext uri="{FF2B5EF4-FFF2-40B4-BE49-F238E27FC236}">
                  <a16:creationId xmlns:a16="http://schemas.microsoft.com/office/drawing/2014/main" id="{431862EA-A845-4FD9-8903-823A12CBD958}"/>
                </a:ext>
              </a:extLst>
            </p:cNvPr>
            <p:cNvSpPr txBox="1"/>
            <p:nvPr/>
          </p:nvSpPr>
          <p:spPr>
            <a:xfrm>
              <a:off x="3017861" y="4283314"/>
              <a:ext cx="1968871" cy="276999"/>
            </a:xfrm>
            <a:prstGeom prst="rect">
              <a:avLst/>
            </a:prstGeom>
            <a:noFill/>
          </p:spPr>
          <p:txBody>
            <a:bodyPr wrap="square" rtlCol="0">
              <a:spAutoFit/>
            </a:bodyPr>
            <a:lstStyle/>
            <a:p>
              <a:pPr algn="ctr"/>
              <a:r>
                <a:rPr lang="en-US" altLang="ko-KR" sz="1200" b="1" dirty="0">
                  <a:cs typeface="Arial" pitchFamily="34" charset="0"/>
                </a:rPr>
                <a:t>Network Bandwidth</a:t>
              </a:r>
              <a:endParaRPr lang="ko-KR" altLang="en-US" sz="1200" b="1" dirty="0">
                <a:cs typeface="Arial" pitchFamily="34" charset="0"/>
              </a:endParaRPr>
            </a:p>
          </p:txBody>
        </p:sp>
      </p:grpSp>
      <p:grpSp>
        <p:nvGrpSpPr>
          <p:cNvPr id="17" name="Group 16"/>
          <p:cNvGrpSpPr/>
          <p:nvPr/>
        </p:nvGrpSpPr>
        <p:grpSpPr>
          <a:xfrm>
            <a:off x="2233625" y="2325911"/>
            <a:ext cx="1627632" cy="1755648"/>
            <a:chOff x="3194998" y="2294645"/>
            <a:chExt cx="1730833" cy="1879719"/>
          </a:xfrm>
        </p:grpSpPr>
        <p:grpSp>
          <p:nvGrpSpPr>
            <p:cNvPr id="23" name="Group 22">
              <a:extLst>
                <a:ext uri="{FF2B5EF4-FFF2-40B4-BE49-F238E27FC236}">
                  <a16:creationId xmlns:a16="http://schemas.microsoft.com/office/drawing/2014/main" id="{7054BA10-4271-4F32-944E-D6639008169A}"/>
                </a:ext>
              </a:extLst>
            </p:cNvPr>
            <p:cNvGrpSpPr/>
            <p:nvPr/>
          </p:nvGrpSpPr>
          <p:grpSpPr>
            <a:xfrm>
              <a:off x="3194998" y="2294645"/>
              <a:ext cx="1730833" cy="1879719"/>
              <a:chOff x="3124662" y="1920606"/>
              <a:chExt cx="1730833" cy="1879719"/>
            </a:xfrm>
          </p:grpSpPr>
          <p:sp>
            <p:nvSpPr>
              <p:cNvPr id="24" name="Oval 23">
                <a:extLst>
                  <a:ext uri="{FF2B5EF4-FFF2-40B4-BE49-F238E27FC236}">
                    <a16:creationId xmlns:a16="http://schemas.microsoft.com/office/drawing/2014/main" id="{BC04F64A-58B1-4BCD-B18E-6A8758AE7C48}"/>
                  </a:ext>
                </a:extLst>
              </p:cNvPr>
              <p:cNvSpPr/>
              <p:nvPr/>
            </p:nvSpPr>
            <p:spPr>
              <a:xfrm>
                <a:off x="3124662" y="2167242"/>
                <a:ext cx="1633083" cy="1633083"/>
              </a:xfrm>
              <a:prstGeom prst="ellipse">
                <a:avLst/>
              </a:prstGeom>
              <a:solidFill>
                <a:schemeClr val="bg1"/>
              </a:solidFill>
              <a:ln w="63500">
                <a:solidFill>
                  <a:srgbClr val="63A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5" name="Oval 24">
                <a:extLst>
                  <a:ext uri="{FF2B5EF4-FFF2-40B4-BE49-F238E27FC236}">
                    <a16:creationId xmlns:a16="http://schemas.microsoft.com/office/drawing/2014/main" id="{E6306495-7A95-4F78-803D-1B0C904A2935}"/>
                  </a:ext>
                </a:extLst>
              </p:cNvPr>
              <p:cNvSpPr/>
              <p:nvPr/>
            </p:nvSpPr>
            <p:spPr>
              <a:xfrm>
                <a:off x="4044520" y="1920606"/>
                <a:ext cx="810975" cy="810975"/>
              </a:xfrm>
              <a:prstGeom prst="ellipse">
                <a:avLst/>
              </a:prstGeom>
              <a:solidFill>
                <a:srgbClr val="63A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36" name="TextBox 35">
              <a:extLst>
                <a:ext uri="{FF2B5EF4-FFF2-40B4-BE49-F238E27FC236}">
                  <a16:creationId xmlns:a16="http://schemas.microsoft.com/office/drawing/2014/main" id="{8E3FBA6C-EB1B-4F31-8E20-0CA84BBE4E3E}"/>
                </a:ext>
              </a:extLst>
            </p:cNvPr>
            <p:cNvSpPr txBox="1"/>
            <p:nvPr/>
          </p:nvSpPr>
          <p:spPr>
            <a:xfrm>
              <a:off x="3508542" y="3085080"/>
              <a:ext cx="1015445" cy="626101"/>
            </a:xfrm>
            <a:prstGeom prst="rect">
              <a:avLst/>
            </a:prstGeom>
            <a:noFill/>
          </p:spPr>
          <p:txBody>
            <a:bodyPr wrap="square" rtlCol="0">
              <a:spAutoFit/>
            </a:bodyPr>
            <a:lstStyle/>
            <a:p>
              <a:pPr algn="ctr"/>
              <a:r>
                <a:rPr lang="en-US" altLang="ko-KR" sz="3200" b="1" dirty="0">
                  <a:solidFill>
                    <a:srgbClr val="63A2BC"/>
                  </a:solidFill>
                  <a:cs typeface="Arial" pitchFamily="34" charset="0"/>
                </a:rPr>
                <a:t>14X</a:t>
              </a:r>
              <a:endParaRPr lang="ko-KR" altLang="en-US" sz="3200" b="1" dirty="0">
                <a:solidFill>
                  <a:srgbClr val="63A2BC"/>
                </a:solidFill>
                <a:cs typeface="Arial" pitchFamily="34" charset="0"/>
              </a:endParaRPr>
            </a:p>
          </p:txBody>
        </p:sp>
        <p:pic>
          <p:nvPicPr>
            <p:cNvPr id="48" name="Picture 47" descr="A close up of a logo&#10;&#10;Description automatically generated">
              <a:extLst>
                <a:ext uri="{FF2B5EF4-FFF2-40B4-BE49-F238E27FC236}">
                  <a16:creationId xmlns:a16="http://schemas.microsoft.com/office/drawing/2014/main" id="{42636799-2BF2-4EF3-903C-2DDC2DD706A0}"/>
                </a:ext>
              </a:extLst>
            </p:cNvPr>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b="18274"/>
            <a:stretch/>
          </p:blipFill>
          <p:spPr>
            <a:xfrm>
              <a:off x="4152020" y="2379053"/>
              <a:ext cx="733180" cy="599195"/>
            </a:xfrm>
            <a:prstGeom prst="rect">
              <a:avLst/>
            </a:prstGeom>
          </p:spPr>
        </p:pic>
      </p:grpSp>
      <p:grpSp>
        <p:nvGrpSpPr>
          <p:cNvPr id="55" name="Group 54">
            <a:extLst>
              <a:ext uri="{FF2B5EF4-FFF2-40B4-BE49-F238E27FC236}">
                <a16:creationId xmlns:a16="http://schemas.microsoft.com/office/drawing/2014/main" id="{5D5E6FD4-3B83-455D-AA25-33ED7BBDF7DA}"/>
              </a:ext>
            </a:extLst>
          </p:cNvPr>
          <p:cNvGrpSpPr/>
          <p:nvPr/>
        </p:nvGrpSpPr>
        <p:grpSpPr>
          <a:xfrm>
            <a:off x="6286740" y="4307160"/>
            <a:ext cx="1811975" cy="1657659"/>
            <a:chOff x="7316233" y="4254024"/>
            <a:chExt cx="1886852" cy="1657659"/>
          </a:xfrm>
        </p:grpSpPr>
        <p:sp>
          <p:nvSpPr>
            <p:cNvPr id="56" name="TextBox 55">
              <a:extLst>
                <a:ext uri="{FF2B5EF4-FFF2-40B4-BE49-F238E27FC236}">
                  <a16:creationId xmlns:a16="http://schemas.microsoft.com/office/drawing/2014/main" id="{67F411F5-3CA7-4B38-BEA1-4BA2B38903E8}"/>
                </a:ext>
              </a:extLst>
            </p:cNvPr>
            <p:cNvSpPr txBox="1"/>
            <p:nvPr/>
          </p:nvSpPr>
          <p:spPr>
            <a:xfrm>
              <a:off x="7316233" y="4526688"/>
              <a:ext cx="1886852" cy="1384995"/>
            </a:xfrm>
            <a:prstGeom prst="rect">
              <a:avLst/>
            </a:prstGeom>
            <a:noFill/>
          </p:spPr>
          <p:txBody>
            <a:bodyPr wrap="square" rtlCol="0">
              <a:spAutoFit/>
            </a:bodyPr>
            <a:lstStyle/>
            <a:p>
              <a:pPr algn="ctr"/>
              <a:r>
                <a:rPr lang="en-US" altLang="ko-KR" sz="1200" dirty="0">
                  <a:latin typeface="Arial" panose="020B0604020202020204" pitchFamily="34" charset="0"/>
                  <a:cs typeface="Arial" panose="020B0604020202020204" pitchFamily="34" charset="0"/>
                </a:rPr>
                <a:t> JSP has procured thousands of PPE, ordered 3,500+ </a:t>
              </a:r>
              <a:r>
                <a:rPr lang="en-US" altLang="ko-KR" sz="1200" dirty="0" err="1">
                  <a:latin typeface="Arial" panose="020B0604020202020204" pitchFamily="34" charset="0"/>
                  <a:cs typeface="Arial" panose="020B0604020202020204" pitchFamily="34" charset="0"/>
                </a:rPr>
                <a:t>MobiKeys</a:t>
              </a:r>
              <a:r>
                <a:rPr lang="en-US" altLang="ko-KR" sz="1200" dirty="0">
                  <a:latin typeface="Arial" panose="020B0604020202020204" pitchFamily="34" charset="0"/>
                  <a:cs typeface="Arial" panose="020B0604020202020204" pitchFamily="34" charset="0"/>
                </a:rPr>
                <a:t>, 5,000 laptops, and other mission essential assets</a:t>
              </a:r>
              <a:endParaRPr lang="ko-KR" altLang="en-US" sz="1200" dirty="0">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E3E9CEBF-3FEB-4099-9B0F-E8D271D1FA6D}"/>
                </a:ext>
              </a:extLst>
            </p:cNvPr>
            <p:cNvSpPr txBox="1"/>
            <p:nvPr/>
          </p:nvSpPr>
          <p:spPr>
            <a:xfrm>
              <a:off x="7316233" y="4254024"/>
              <a:ext cx="1870811" cy="276999"/>
            </a:xfrm>
            <a:prstGeom prst="rect">
              <a:avLst/>
            </a:prstGeom>
            <a:noFill/>
          </p:spPr>
          <p:txBody>
            <a:bodyPr wrap="square" rtlCol="0">
              <a:spAutoFit/>
            </a:bodyPr>
            <a:lstStyle/>
            <a:p>
              <a:pPr algn="ctr"/>
              <a:r>
                <a:rPr lang="en-US" altLang="ko-KR" sz="1200" b="1" dirty="0">
                  <a:latin typeface="Arial" panose="020B0604020202020204" pitchFamily="34" charset="0"/>
                  <a:cs typeface="Arial" panose="020B0604020202020204" pitchFamily="34" charset="0"/>
                </a:rPr>
                <a:t>Surge Procurement</a:t>
              </a:r>
              <a:endParaRPr lang="ko-KR" altLang="en-US" sz="1200" b="1" dirty="0">
                <a:latin typeface="Arial" panose="020B0604020202020204" pitchFamily="34" charset="0"/>
                <a:cs typeface="Arial" panose="020B0604020202020204" pitchFamily="34" charset="0"/>
              </a:endParaRPr>
            </a:p>
          </p:txBody>
        </p:sp>
      </p:grpSp>
      <p:sp>
        <p:nvSpPr>
          <p:cNvPr id="54" name="Text Placeholder 3"/>
          <p:cNvSpPr>
            <a:spLocks noGrp="1"/>
          </p:cNvSpPr>
          <p:nvPr>
            <p:ph type="body" sz="quarter" idx="4294967295"/>
          </p:nvPr>
        </p:nvSpPr>
        <p:spPr>
          <a:xfrm>
            <a:off x="644883" y="1286627"/>
            <a:ext cx="11052859" cy="790055"/>
          </a:xfrm>
          <a:prstGeom prst="rect">
            <a:avLst/>
          </a:prstGeom>
          <a:solidFill>
            <a:srgbClr val="F7F5F9"/>
          </a:solidFill>
          <a:ln w="25400">
            <a:solidFill>
              <a:srgbClr val="544496"/>
            </a:solidFill>
          </a:ln>
        </p:spPr>
        <p:txBody>
          <a:bodyPr anchor="ctr">
            <a:normAutofit/>
          </a:bodyPr>
          <a:lstStyle/>
          <a:p>
            <a:pPr marL="0" indent="0" algn="ctr">
              <a:buNone/>
            </a:pPr>
            <a:r>
              <a:rPr lang="en-US" sz="2000" dirty="0">
                <a:solidFill>
                  <a:srgbClr val="1F497D"/>
                </a:solidFill>
                <a:latin typeface="Arial" panose="020B0604020202020204" pitchFamily="34" charset="0"/>
                <a:ea typeface="Calibri" panose="020F0502020204030204" pitchFamily="34" charset="0"/>
                <a:cs typeface="Arial" panose="020B0604020202020204" pitchFamily="34" charset="0"/>
              </a:rPr>
              <a:t>Leveraging DoD CIO, DISA and JSP efforts for continued modernization to the Pentagon IT infrastructure for flexible response in support of changing mission requirements.</a:t>
            </a:r>
            <a:endParaRPr lang="ko-KR" altLang="en-US" sz="2000" b="1" dirty="0">
              <a:latin typeface="Arial" panose="020B0604020202020204" pitchFamily="34" charset="0"/>
              <a:cs typeface="Arial" panose="020B0604020202020204" pitchFamily="34" charset="0"/>
            </a:endParaRPr>
          </a:p>
        </p:txBody>
      </p:sp>
      <p:grpSp>
        <p:nvGrpSpPr>
          <p:cNvPr id="4" name="Group 3"/>
          <p:cNvGrpSpPr/>
          <p:nvPr/>
        </p:nvGrpSpPr>
        <p:grpSpPr>
          <a:xfrm>
            <a:off x="180295" y="3203956"/>
            <a:ext cx="1628599" cy="1752000"/>
            <a:chOff x="1044827" y="3229879"/>
            <a:chExt cx="1747322" cy="1879720"/>
          </a:xfrm>
        </p:grpSpPr>
        <p:grpSp>
          <p:nvGrpSpPr>
            <p:cNvPr id="3" name="Group 2"/>
            <p:cNvGrpSpPr/>
            <p:nvPr/>
          </p:nvGrpSpPr>
          <p:grpSpPr>
            <a:xfrm>
              <a:off x="1044827" y="3229879"/>
              <a:ext cx="1747322" cy="1879720"/>
              <a:chOff x="1044827" y="3229879"/>
              <a:chExt cx="1747322" cy="1879720"/>
            </a:xfrm>
          </p:grpSpPr>
          <p:grpSp>
            <p:nvGrpSpPr>
              <p:cNvPr id="43" name="Group 42">
                <a:extLst>
                  <a:ext uri="{FF2B5EF4-FFF2-40B4-BE49-F238E27FC236}">
                    <a16:creationId xmlns:a16="http://schemas.microsoft.com/office/drawing/2014/main" id="{CCB319CD-4A4C-4819-B68C-2473E70543BD}"/>
                  </a:ext>
                </a:extLst>
              </p:cNvPr>
              <p:cNvGrpSpPr/>
              <p:nvPr/>
            </p:nvGrpSpPr>
            <p:grpSpPr>
              <a:xfrm>
                <a:off x="1044827" y="3229879"/>
                <a:ext cx="1747322" cy="1879720"/>
                <a:chOff x="7285007" y="1920605"/>
                <a:chExt cx="1747322" cy="1879720"/>
              </a:xfrm>
            </p:grpSpPr>
            <p:sp>
              <p:nvSpPr>
                <p:cNvPr id="44" name="Oval 43">
                  <a:extLst>
                    <a:ext uri="{FF2B5EF4-FFF2-40B4-BE49-F238E27FC236}">
                      <a16:creationId xmlns:a16="http://schemas.microsoft.com/office/drawing/2014/main" id="{626D569C-3583-40F1-A020-9A816AE5554E}"/>
                    </a:ext>
                  </a:extLst>
                </p:cNvPr>
                <p:cNvSpPr/>
                <p:nvPr/>
              </p:nvSpPr>
              <p:spPr>
                <a:xfrm>
                  <a:off x="7285007" y="2167241"/>
                  <a:ext cx="1633084" cy="1633084"/>
                </a:xfrm>
                <a:prstGeom prst="ellipse">
                  <a:avLst/>
                </a:prstGeom>
                <a:solidFill>
                  <a:schemeClr val="bg1"/>
                </a:solidFill>
                <a:ln w="63500">
                  <a:solidFill>
                    <a:srgbClr val="806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5" name="Oval 44">
                  <a:extLst>
                    <a:ext uri="{FF2B5EF4-FFF2-40B4-BE49-F238E27FC236}">
                      <a16:creationId xmlns:a16="http://schemas.microsoft.com/office/drawing/2014/main" id="{A450FF19-C4E3-4CDB-97AF-C5FE2C7AC389}"/>
                    </a:ext>
                  </a:extLst>
                </p:cNvPr>
                <p:cNvSpPr/>
                <p:nvPr/>
              </p:nvSpPr>
              <p:spPr>
                <a:xfrm>
                  <a:off x="8221353" y="1920605"/>
                  <a:ext cx="810976" cy="810976"/>
                </a:xfrm>
                <a:prstGeom prst="ellipse">
                  <a:avLst/>
                </a:prstGeom>
                <a:solidFill>
                  <a:srgbClr val="544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pic>
            <p:nvPicPr>
              <p:cNvPr id="49" name="Picture 48" descr="A close up of a logo&#10;&#10;Description automatically generated">
                <a:extLst>
                  <a:ext uri="{FF2B5EF4-FFF2-40B4-BE49-F238E27FC236}">
                    <a16:creationId xmlns:a16="http://schemas.microsoft.com/office/drawing/2014/main" id="{7FA0E0F7-F724-450C-B453-09DA68E30F4F}"/>
                  </a:ext>
                </a:extLst>
              </p:cNvPr>
              <p:cNvPicPr>
                <a:picLocks noChangeAspect="1"/>
              </p:cNvPicPr>
              <p:nvPr/>
            </p:nvPicPr>
            <p:blipFill rotWithShape="1">
              <a:blip r:embed="rId4" cstate="print">
                <a:lum bright="70000" contrast="-70000"/>
                <a:extLst>
                  <a:ext uri="{28A0092B-C50C-407E-A947-70E740481C1C}">
                    <a14:useLocalDpi xmlns:a14="http://schemas.microsoft.com/office/drawing/2010/main" val="0"/>
                  </a:ext>
                </a:extLst>
              </a:blip>
              <a:srcRect b="16129"/>
              <a:stretch/>
            </p:blipFill>
            <p:spPr>
              <a:xfrm>
                <a:off x="2133839" y="3405622"/>
                <a:ext cx="564387" cy="473357"/>
              </a:xfrm>
              <a:prstGeom prst="rect">
                <a:avLst/>
              </a:prstGeom>
            </p:spPr>
          </p:pic>
        </p:grpSp>
        <p:sp>
          <p:nvSpPr>
            <p:cNvPr id="47" name="TextBox 46">
              <a:extLst>
                <a:ext uri="{FF2B5EF4-FFF2-40B4-BE49-F238E27FC236}">
                  <a16:creationId xmlns:a16="http://schemas.microsoft.com/office/drawing/2014/main" id="{788FB364-9226-47D1-8B99-DF72B6151BD2}"/>
                </a:ext>
              </a:extLst>
            </p:cNvPr>
            <p:cNvSpPr txBox="1"/>
            <p:nvPr/>
          </p:nvSpPr>
          <p:spPr>
            <a:xfrm>
              <a:off x="1297739" y="4020316"/>
              <a:ext cx="1212279" cy="627405"/>
            </a:xfrm>
            <a:prstGeom prst="rect">
              <a:avLst/>
            </a:prstGeom>
            <a:noFill/>
          </p:spPr>
          <p:txBody>
            <a:bodyPr wrap="square" rtlCol="0">
              <a:spAutoFit/>
            </a:bodyPr>
            <a:lstStyle/>
            <a:p>
              <a:pPr algn="ctr"/>
              <a:r>
                <a:rPr lang="en-US" altLang="ko-KR" sz="3200" b="1" dirty="0">
                  <a:solidFill>
                    <a:srgbClr val="8064A2"/>
                  </a:solidFill>
                  <a:cs typeface="Arial" pitchFamily="34" charset="0"/>
                </a:rPr>
                <a:t>4x</a:t>
              </a:r>
              <a:endParaRPr lang="ko-KR" altLang="en-US" sz="3200" b="1" dirty="0">
                <a:solidFill>
                  <a:srgbClr val="8064A2"/>
                </a:solidFill>
                <a:cs typeface="Arial" pitchFamily="34" charset="0"/>
              </a:endParaRPr>
            </a:p>
          </p:txBody>
        </p:sp>
      </p:grpSp>
      <p:grpSp>
        <p:nvGrpSpPr>
          <p:cNvPr id="61" name="Group 60"/>
          <p:cNvGrpSpPr/>
          <p:nvPr/>
        </p:nvGrpSpPr>
        <p:grpSpPr>
          <a:xfrm>
            <a:off x="4285988" y="3203956"/>
            <a:ext cx="1628599" cy="1752000"/>
            <a:chOff x="1044827" y="3229879"/>
            <a:chExt cx="1747322" cy="1879720"/>
          </a:xfrm>
        </p:grpSpPr>
        <p:grpSp>
          <p:nvGrpSpPr>
            <p:cNvPr id="62" name="Group 61"/>
            <p:cNvGrpSpPr/>
            <p:nvPr/>
          </p:nvGrpSpPr>
          <p:grpSpPr>
            <a:xfrm>
              <a:off x="1044827" y="3229879"/>
              <a:ext cx="1747322" cy="1879720"/>
              <a:chOff x="1044827" y="3229879"/>
              <a:chExt cx="1747322" cy="1879720"/>
            </a:xfrm>
          </p:grpSpPr>
          <p:grpSp>
            <p:nvGrpSpPr>
              <p:cNvPr id="64" name="Group 63">
                <a:extLst>
                  <a:ext uri="{FF2B5EF4-FFF2-40B4-BE49-F238E27FC236}">
                    <a16:creationId xmlns:a16="http://schemas.microsoft.com/office/drawing/2014/main" id="{CCB319CD-4A4C-4819-B68C-2473E70543BD}"/>
                  </a:ext>
                </a:extLst>
              </p:cNvPr>
              <p:cNvGrpSpPr/>
              <p:nvPr/>
            </p:nvGrpSpPr>
            <p:grpSpPr>
              <a:xfrm>
                <a:off x="1044827" y="3229879"/>
                <a:ext cx="1747322" cy="1879720"/>
                <a:chOff x="7285007" y="1920605"/>
                <a:chExt cx="1747322" cy="1879720"/>
              </a:xfrm>
            </p:grpSpPr>
            <p:sp>
              <p:nvSpPr>
                <p:cNvPr id="66" name="Oval 65">
                  <a:extLst>
                    <a:ext uri="{FF2B5EF4-FFF2-40B4-BE49-F238E27FC236}">
                      <a16:creationId xmlns:a16="http://schemas.microsoft.com/office/drawing/2014/main" id="{626D569C-3583-40F1-A020-9A816AE5554E}"/>
                    </a:ext>
                  </a:extLst>
                </p:cNvPr>
                <p:cNvSpPr/>
                <p:nvPr/>
              </p:nvSpPr>
              <p:spPr>
                <a:xfrm>
                  <a:off x="7285007" y="2167241"/>
                  <a:ext cx="1633084" cy="1633084"/>
                </a:xfrm>
                <a:prstGeom prst="ellipse">
                  <a:avLst/>
                </a:prstGeom>
                <a:solidFill>
                  <a:schemeClr val="bg1"/>
                </a:solidFill>
                <a:ln w="63500">
                  <a:solidFill>
                    <a:srgbClr val="806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Oval 66">
                  <a:extLst>
                    <a:ext uri="{FF2B5EF4-FFF2-40B4-BE49-F238E27FC236}">
                      <a16:creationId xmlns:a16="http://schemas.microsoft.com/office/drawing/2014/main" id="{A450FF19-C4E3-4CDB-97AF-C5FE2C7AC389}"/>
                    </a:ext>
                  </a:extLst>
                </p:cNvPr>
                <p:cNvSpPr/>
                <p:nvPr/>
              </p:nvSpPr>
              <p:spPr>
                <a:xfrm>
                  <a:off x="8221353" y="1920605"/>
                  <a:ext cx="810976" cy="810976"/>
                </a:xfrm>
                <a:prstGeom prst="ellipse">
                  <a:avLst/>
                </a:prstGeom>
                <a:solidFill>
                  <a:srgbClr val="544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pic>
            <p:nvPicPr>
              <p:cNvPr id="65" name="Picture 64" descr="A close up of a logo&#10;&#10;Description automatically generated">
                <a:extLst>
                  <a:ext uri="{FF2B5EF4-FFF2-40B4-BE49-F238E27FC236}">
                    <a16:creationId xmlns:a16="http://schemas.microsoft.com/office/drawing/2014/main" id="{7FA0E0F7-F724-450C-B453-09DA68E30F4F}"/>
                  </a:ext>
                </a:extLst>
              </p:cNvPr>
              <p:cNvPicPr>
                <a:picLocks noChangeAspect="1"/>
              </p:cNvPicPr>
              <p:nvPr/>
            </p:nvPicPr>
            <p:blipFill rotWithShape="1">
              <a:blip r:embed="rId4" cstate="print">
                <a:lum bright="70000" contrast="-70000"/>
                <a:extLst>
                  <a:ext uri="{28A0092B-C50C-407E-A947-70E740481C1C}">
                    <a14:useLocalDpi xmlns:a14="http://schemas.microsoft.com/office/drawing/2010/main" val="0"/>
                  </a:ext>
                </a:extLst>
              </a:blip>
              <a:srcRect b="16129"/>
              <a:stretch/>
            </p:blipFill>
            <p:spPr>
              <a:xfrm>
                <a:off x="2133839" y="3405622"/>
                <a:ext cx="564387" cy="473357"/>
              </a:xfrm>
              <a:prstGeom prst="rect">
                <a:avLst/>
              </a:prstGeom>
            </p:spPr>
          </p:pic>
        </p:grpSp>
        <p:sp>
          <p:nvSpPr>
            <p:cNvPr id="63" name="TextBox 62">
              <a:extLst>
                <a:ext uri="{FF2B5EF4-FFF2-40B4-BE49-F238E27FC236}">
                  <a16:creationId xmlns:a16="http://schemas.microsoft.com/office/drawing/2014/main" id="{788FB364-9226-47D1-8B99-DF72B6151BD2}"/>
                </a:ext>
              </a:extLst>
            </p:cNvPr>
            <p:cNvSpPr txBox="1"/>
            <p:nvPr/>
          </p:nvSpPr>
          <p:spPr>
            <a:xfrm>
              <a:off x="1297739" y="4020316"/>
              <a:ext cx="1212279" cy="627405"/>
            </a:xfrm>
            <a:prstGeom prst="rect">
              <a:avLst/>
            </a:prstGeom>
            <a:noFill/>
          </p:spPr>
          <p:txBody>
            <a:bodyPr wrap="square" rtlCol="0">
              <a:spAutoFit/>
            </a:bodyPr>
            <a:lstStyle/>
            <a:p>
              <a:pPr algn="ctr"/>
              <a:r>
                <a:rPr lang="en-US" altLang="ko-KR" sz="3200" b="1" dirty="0">
                  <a:solidFill>
                    <a:srgbClr val="8064A2"/>
                  </a:solidFill>
                  <a:cs typeface="Arial" pitchFamily="34" charset="0"/>
                </a:rPr>
                <a:t>400%</a:t>
              </a:r>
              <a:endParaRPr lang="ko-KR" altLang="en-US" sz="3200" b="1" dirty="0">
                <a:solidFill>
                  <a:srgbClr val="8064A2"/>
                </a:solidFill>
                <a:cs typeface="Arial" pitchFamily="34" charset="0"/>
              </a:endParaRPr>
            </a:p>
          </p:txBody>
        </p:sp>
      </p:grpSp>
      <p:grpSp>
        <p:nvGrpSpPr>
          <p:cNvPr id="68" name="Group 67"/>
          <p:cNvGrpSpPr/>
          <p:nvPr/>
        </p:nvGrpSpPr>
        <p:grpSpPr>
          <a:xfrm>
            <a:off x="6339318" y="2325911"/>
            <a:ext cx="1627632" cy="1755648"/>
            <a:chOff x="3194998" y="2294645"/>
            <a:chExt cx="1730833" cy="1879719"/>
          </a:xfrm>
        </p:grpSpPr>
        <p:grpSp>
          <p:nvGrpSpPr>
            <p:cNvPr id="69" name="Group 68">
              <a:extLst>
                <a:ext uri="{FF2B5EF4-FFF2-40B4-BE49-F238E27FC236}">
                  <a16:creationId xmlns:a16="http://schemas.microsoft.com/office/drawing/2014/main" id="{7054BA10-4271-4F32-944E-D6639008169A}"/>
                </a:ext>
              </a:extLst>
            </p:cNvPr>
            <p:cNvGrpSpPr/>
            <p:nvPr/>
          </p:nvGrpSpPr>
          <p:grpSpPr>
            <a:xfrm>
              <a:off x="3194998" y="2294645"/>
              <a:ext cx="1730833" cy="1879719"/>
              <a:chOff x="3124662" y="1920606"/>
              <a:chExt cx="1730833" cy="1879719"/>
            </a:xfrm>
          </p:grpSpPr>
          <p:sp>
            <p:nvSpPr>
              <p:cNvPr id="72" name="Oval 71">
                <a:extLst>
                  <a:ext uri="{FF2B5EF4-FFF2-40B4-BE49-F238E27FC236}">
                    <a16:creationId xmlns:a16="http://schemas.microsoft.com/office/drawing/2014/main" id="{BC04F64A-58B1-4BCD-B18E-6A8758AE7C48}"/>
                  </a:ext>
                </a:extLst>
              </p:cNvPr>
              <p:cNvSpPr/>
              <p:nvPr/>
            </p:nvSpPr>
            <p:spPr>
              <a:xfrm>
                <a:off x="3124662" y="2167242"/>
                <a:ext cx="1633083" cy="1633083"/>
              </a:xfrm>
              <a:prstGeom prst="ellipse">
                <a:avLst/>
              </a:prstGeom>
              <a:solidFill>
                <a:schemeClr val="bg1"/>
              </a:solidFill>
              <a:ln w="63500">
                <a:solidFill>
                  <a:srgbClr val="63A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3" name="Oval 72">
                <a:extLst>
                  <a:ext uri="{FF2B5EF4-FFF2-40B4-BE49-F238E27FC236}">
                    <a16:creationId xmlns:a16="http://schemas.microsoft.com/office/drawing/2014/main" id="{E6306495-7A95-4F78-803D-1B0C904A2935}"/>
                  </a:ext>
                </a:extLst>
              </p:cNvPr>
              <p:cNvSpPr/>
              <p:nvPr/>
            </p:nvSpPr>
            <p:spPr>
              <a:xfrm>
                <a:off x="4044520" y="1920606"/>
                <a:ext cx="810975" cy="810975"/>
              </a:xfrm>
              <a:prstGeom prst="ellipse">
                <a:avLst/>
              </a:prstGeom>
              <a:solidFill>
                <a:srgbClr val="63A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0" name="TextBox 69">
              <a:extLst>
                <a:ext uri="{FF2B5EF4-FFF2-40B4-BE49-F238E27FC236}">
                  <a16:creationId xmlns:a16="http://schemas.microsoft.com/office/drawing/2014/main" id="{8E3FBA6C-EB1B-4F31-8E20-0CA84BBE4E3E}"/>
                </a:ext>
              </a:extLst>
            </p:cNvPr>
            <p:cNvSpPr txBox="1"/>
            <p:nvPr/>
          </p:nvSpPr>
          <p:spPr>
            <a:xfrm>
              <a:off x="3403572" y="3135746"/>
              <a:ext cx="1266788" cy="560196"/>
            </a:xfrm>
            <a:prstGeom prst="rect">
              <a:avLst/>
            </a:prstGeom>
            <a:noFill/>
          </p:spPr>
          <p:txBody>
            <a:bodyPr wrap="square" rtlCol="0">
              <a:spAutoFit/>
            </a:bodyPr>
            <a:lstStyle/>
            <a:p>
              <a:pPr algn="ctr"/>
              <a:r>
                <a:rPr lang="en-US" altLang="ko-KR" sz="2800" b="1" dirty="0">
                  <a:solidFill>
                    <a:srgbClr val="63A2BC"/>
                  </a:solidFill>
                  <a:cs typeface="Arial" pitchFamily="34" charset="0"/>
                </a:rPr>
                <a:t>5,000+</a:t>
              </a:r>
              <a:endParaRPr lang="ko-KR" altLang="en-US" sz="2800" b="1" dirty="0">
                <a:solidFill>
                  <a:srgbClr val="63A2BC"/>
                </a:solidFill>
                <a:cs typeface="Arial" pitchFamily="34" charset="0"/>
              </a:endParaRPr>
            </a:p>
          </p:txBody>
        </p:sp>
        <p:pic>
          <p:nvPicPr>
            <p:cNvPr id="71" name="Picture 70" descr="A close up of a logo&#10;&#10;Description automatically generated">
              <a:extLst>
                <a:ext uri="{FF2B5EF4-FFF2-40B4-BE49-F238E27FC236}">
                  <a16:creationId xmlns:a16="http://schemas.microsoft.com/office/drawing/2014/main" id="{42636799-2BF2-4EF3-903C-2DDC2DD706A0}"/>
                </a:ext>
              </a:extLst>
            </p:cNvPr>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b="18274"/>
            <a:stretch/>
          </p:blipFill>
          <p:spPr>
            <a:xfrm>
              <a:off x="4152020" y="2379053"/>
              <a:ext cx="733180" cy="599195"/>
            </a:xfrm>
            <a:prstGeom prst="rect">
              <a:avLst/>
            </a:prstGeom>
          </p:spPr>
        </p:pic>
      </p:grpSp>
      <p:grpSp>
        <p:nvGrpSpPr>
          <p:cNvPr id="76" name="Group 75"/>
          <p:cNvGrpSpPr/>
          <p:nvPr/>
        </p:nvGrpSpPr>
        <p:grpSpPr>
          <a:xfrm>
            <a:off x="8391681" y="3203956"/>
            <a:ext cx="1628599" cy="1752000"/>
            <a:chOff x="1044827" y="3229879"/>
            <a:chExt cx="1747322" cy="1879720"/>
          </a:xfrm>
        </p:grpSpPr>
        <p:grpSp>
          <p:nvGrpSpPr>
            <p:cNvPr id="77" name="Group 76"/>
            <p:cNvGrpSpPr/>
            <p:nvPr/>
          </p:nvGrpSpPr>
          <p:grpSpPr>
            <a:xfrm>
              <a:off x="1044827" y="3229879"/>
              <a:ext cx="1747322" cy="1879720"/>
              <a:chOff x="1044827" y="3229879"/>
              <a:chExt cx="1747322" cy="1879720"/>
            </a:xfrm>
          </p:grpSpPr>
          <p:grpSp>
            <p:nvGrpSpPr>
              <p:cNvPr id="79" name="Group 78">
                <a:extLst>
                  <a:ext uri="{FF2B5EF4-FFF2-40B4-BE49-F238E27FC236}">
                    <a16:creationId xmlns:a16="http://schemas.microsoft.com/office/drawing/2014/main" id="{CCB319CD-4A4C-4819-B68C-2473E70543BD}"/>
                  </a:ext>
                </a:extLst>
              </p:cNvPr>
              <p:cNvGrpSpPr/>
              <p:nvPr/>
            </p:nvGrpSpPr>
            <p:grpSpPr>
              <a:xfrm>
                <a:off x="1044827" y="3229879"/>
                <a:ext cx="1747322" cy="1879720"/>
                <a:chOff x="7285007" y="1920605"/>
                <a:chExt cx="1747322" cy="1879720"/>
              </a:xfrm>
            </p:grpSpPr>
            <p:sp>
              <p:nvSpPr>
                <p:cNvPr id="81" name="Oval 80">
                  <a:extLst>
                    <a:ext uri="{FF2B5EF4-FFF2-40B4-BE49-F238E27FC236}">
                      <a16:creationId xmlns:a16="http://schemas.microsoft.com/office/drawing/2014/main" id="{626D569C-3583-40F1-A020-9A816AE5554E}"/>
                    </a:ext>
                  </a:extLst>
                </p:cNvPr>
                <p:cNvSpPr/>
                <p:nvPr/>
              </p:nvSpPr>
              <p:spPr>
                <a:xfrm>
                  <a:off x="7285007" y="2167241"/>
                  <a:ext cx="1633084" cy="1633084"/>
                </a:xfrm>
                <a:prstGeom prst="ellipse">
                  <a:avLst/>
                </a:prstGeom>
                <a:solidFill>
                  <a:schemeClr val="bg1"/>
                </a:solidFill>
                <a:ln w="63500">
                  <a:solidFill>
                    <a:srgbClr val="806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Oval 81">
                  <a:extLst>
                    <a:ext uri="{FF2B5EF4-FFF2-40B4-BE49-F238E27FC236}">
                      <a16:creationId xmlns:a16="http://schemas.microsoft.com/office/drawing/2014/main" id="{A450FF19-C4E3-4CDB-97AF-C5FE2C7AC389}"/>
                    </a:ext>
                  </a:extLst>
                </p:cNvPr>
                <p:cNvSpPr/>
                <p:nvPr/>
              </p:nvSpPr>
              <p:spPr>
                <a:xfrm>
                  <a:off x="8221353" y="1920605"/>
                  <a:ext cx="810976" cy="810976"/>
                </a:xfrm>
                <a:prstGeom prst="ellipse">
                  <a:avLst/>
                </a:prstGeom>
                <a:solidFill>
                  <a:srgbClr val="544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pic>
            <p:nvPicPr>
              <p:cNvPr id="80" name="Picture 79" descr="A close up of a logo&#10;&#10;Description automatically generated">
                <a:extLst>
                  <a:ext uri="{FF2B5EF4-FFF2-40B4-BE49-F238E27FC236}">
                    <a16:creationId xmlns:a16="http://schemas.microsoft.com/office/drawing/2014/main" id="{7FA0E0F7-F724-450C-B453-09DA68E30F4F}"/>
                  </a:ext>
                </a:extLst>
              </p:cNvPr>
              <p:cNvPicPr>
                <a:picLocks noChangeAspect="1"/>
              </p:cNvPicPr>
              <p:nvPr/>
            </p:nvPicPr>
            <p:blipFill rotWithShape="1">
              <a:blip r:embed="rId4" cstate="print">
                <a:lum bright="70000" contrast="-70000"/>
                <a:extLst>
                  <a:ext uri="{28A0092B-C50C-407E-A947-70E740481C1C}">
                    <a14:useLocalDpi xmlns:a14="http://schemas.microsoft.com/office/drawing/2010/main" val="0"/>
                  </a:ext>
                </a:extLst>
              </a:blip>
              <a:srcRect b="16129"/>
              <a:stretch/>
            </p:blipFill>
            <p:spPr>
              <a:xfrm>
                <a:off x="2133839" y="3405622"/>
                <a:ext cx="564387" cy="473357"/>
              </a:xfrm>
              <a:prstGeom prst="rect">
                <a:avLst/>
              </a:prstGeom>
            </p:spPr>
          </p:pic>
        </p:grpSp>
        <p:sp>
          <p:nvSpPr>
            <p:cNvPr id="78" name="TextBox 77">
              <a:extLst>
                <a:ext uri="{FF2B5EF4-FFF2-40B4-BE49-F238E27FC236}">
                  <a16:creationId xmlns:a16="http://schemas.microsoft.com/office/drawing/2014/main" id="{788FB364-9226-47D1-8B99-DF72B6151BD2}"/>
                </a:ext>
              </a:extLst>
            </p:cNvPr>
            <p:cNvSpPr txBox="1"/>
            <p:nvPr/>
          </p:nvSpPr>
          <p:spPr>
            <a:xfrm>
              <a:off x="1105665" y="4040855"/>
              <a:ext cx="1494410" cy="561362"/>
            </a:xfrm>
            <a:prstGeom prst="rect">
              <a:avLst/>
            </a:prstGeom>
            <a:noFill/>
          </p:spPr>
          <p:txBody>
            <a:bodyPr wrap="square" rtlCol="0">
              <a:spAutoFit/>
            </a:bodyPr>
            <a:lstStyle/>
            <a:p>
              <a:pPr algn="ctr"/>
              <a:r>
                <a:rPr lang="en-US" altLang="ko-KR" sz="2800" b="1" dirty="0">
                  <a:solidFill>
                    <a:srgbClr val="8064A2"/>
                  </a:solidFill>
                  <a:cs typeface="Arial" pitchFamily="34" charset="0"/>
                </a:rPr>
                <a:t>12,000+</a:t>
              </a:r>
              <a:endParaRPr lang="ko-KR" altLang="en-US" sz="2800" b="1" dirty="0">
                <a:solidFill>
                  <a:srgbClr val="8064A2"/>
                </a:solidFill>
                <a:cs typeface="Arial" pitchFamily="34" charset="0"/>
              </a:endParaRPr>
            </a:p>
          </p:txBody>
        </p:sp>
      </p:grpSp>
      <p:grpSp>
        <p:nvGrpSpPr>
          <p:cNvPr id="18" name="Group 17"/>
          <p:cNvGrpSpPr/>
          <p:nvPr/>
        </p:nvGrpSpPr>
        <p:grpSpPr>
          <a:xfrm>
            <a:off x="10445012" y="2325911"/>
            <a:ext cx="1674488" cy="1755648"/>
            <a:chOff x="10445012" y="2564890"/>
            <a:chExt cx="1674488" cy="1755648"/>
          </a:xfrm>
        </p:grpSpPr>
        <p:grpSp>
          <p:nvGrpSpPr>
            <p:cNvPr id="58" name="Group 57">
              <a:extLst>
                <a:ext uri="{FF2B5EF4-FFF2-40B4-BE49-F238E27FC236}">
                  <a16:creationId xmlns:a16="http://schemas.microsoft.com/office/drawing/2014/main" id="{7054BA10-4271-4F32-944E-D6639008169A}"/>
                </a:ext>
              </a:extLst>
            </p:cNvPr>
            <p:cNvGrpSpPr/>
            <p:nvPr/>
          </p:nvGrpSpPr>
          <p:grpSpPr>
            <a:xfrm>
              <a:off x="10445012" y="2564890"/>
              <a:ext cx="1627632" cy="1755648"/>
              <a:chOff x="3124662" y="1920606"/>
              <a:chExt cx="1730833" cy="1879719"/>
            </a:xfrm>
          </p:grpSpPr>
          <p:sp>
            <p:nvSpPr>
              <p:cNvPr id="74" name="Oval 73">
                <a:extLst>
                  <a:ext uri="{FF2B5EF4-FFF2-40B4-BE49-F238E27FC236}">
                    <a16:creationId xmlns:a16="http://schemas.microsoft.com/office/drawing/2014/main" id="{BC04F64A-58B1-4BCD-B18E-6A8758AE7C48}"/>
                  </a:ext>
                </a:extLst>
              </p:cNvPr>
              <p:cNvSpPr/>
              <p:nvPr/>
            </p:nvSpPr>
            <p:spPr>
              <a:xfrm>
                <a:off x="3124662" y="2167242"/>
                <a:ext cx="1633083" cy="1633083"/>
              </a:xfrm>
              <a:prstGeom prst="ellipse">
                <a:avLst/>
              </a:prstGeom>
              <a:solidFill>
                <a:schemeClr val="bg1"/>
              </a:solidFill>
              <a:ln w="63500">
                <a:solidFill>
                  <a:srgbClr val="63A2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5" name="Oval 74">
                <a:extLst>
                  <a:ext uri="{FF2B5EF4-FFF2-40B4-BE49-F238E27FC236}">
                    <a16:creationId xmlns:a16="http://schemas.microsoft.com/office/drawing/2014/main" id="{E6306495-7A95-4F78-803D-1B0C904A2935}"/>
                  </a:ext>
                </a:extLst>
              </p:cNvPr>
              <p:cNvSpPr/>
              <p:nvPr/>
            </p:nvSpPr>
            <p:spPr>
              <a:xfrm>
                <a:off x="4044520" y="1920606"/>
                <a:ext cx="810975" cy="810975"/>
              </a:xfrm>
              <a:prstGeom prst="ellipse">
                <a:avLst/>
              </a:prstGeom>
              <a:solidFill>
                <a:srgbClr val="63A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59" name="TextBox 58">
              <a:extLst>
                <a:ext uri="{FF2B5EF4-FFF2-40B4-BE49-F238E27FC236}">
                  <a16:creationId xmlns:a16="http://schemas.microsoft.com/office/drawing/2014/main" id="{8E3FBA6C-EB1B-4F31-8E20-0CA84BBE4E3E}"/>
                </a:ext>
              </a:extLst>
            </p:cNvPr>
            <p:cNvSpPr txBox="1"/>
            <p:nvPr/>
          </p:nvSpPr>
          <p:spPr>
            <a:xfrm>
              <a:off x="10583512" y="3345127"/>
              <a:ext cx="1191256" cy="523220"/>
            </a:xfrm>
            <a:prstGeom prst="rect">
              <a:avLst/>
            </a:prstGeom>
            <a:noFill/>
          </p:spPr>
          <p:txBody>
            <a:bodyPr wrap="square" rtlCol="0">
              <a:spAutoFit/>
            </a:bodyPr>
            <a:lstStyle/>
            <a:p>
              <a:pPr algn="ctr"/>
              <a:r>
                <a:rPr lang="en-US" altLang="ko-KR" sz="2800" b="1" dirty="0">
                  <a:solidFill>
                    <a:srgbClr val="63A2BC"/>
                  </a:solidFill>
                  <a:cs typeface="Arial" pitchFamily="34" charset="0"/>
                </a:rPr>
                <a:t>10X</a:t>
              </a:r>
              <a:endParaRPr lang="ko-KR" altLang="en-US" sz="2800" b="1" dirty="0">
                <a:solidFill>
                  <a:srgbClr val="63A2BC"/>
                </a:solidFill>
                <a:cs typeface="Arial" pitchFamily="34" charset="0"/>
              </a:endParaRPr>
            </a:p>
          </p:txBody>
        </p:sp>
        <p:pic>
          <p:nvPicPr>
            <p:cNvPr id="60" name="Picture 59" descr="A close up of a logo&#10;&#10;Description automatically generated">
              <a:extLst>
                <a:ext uri="{FF2B5EF4-FFF2-40B4-BE49-F238E27FC236}">
                  <a16:creationId xmlns:a16="http://schemas.microsoft.com/office/drawing/2014/main" id="{42636799-2BF2-4EF3-903C-2DDC2DD706A0}"/>
                </a:ext>
              </a:extLst>
            </p:cNvPr>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b="18274"/>
            <a:stretch/>
          </p:blipFill>
          <p:spPr>
            <a:xfrm>
              <a:off x="11430036" y="2643727"/>
              <a:ext cx="689464" cy="559645"/>
            </a:xfrm>
            <a:prstGeom prst="rect">
              <a:avLst/>
            </a:prstGeom>
          </p:spPr>
        </p:pic>
      </p:grpSp>
      <p:grpSp>
        <p:nvGrpSpPr>
          <p:cNvPr id="19" name="Group 18"/>
          <p:cNvGrpSpPr/>
          <p:nvPr/>
        </p:nvGrpSpPr>
        <p:grpSpPr>
          <a:xfrm>
            <a:off x="10313677" y="4307160"/>
            <a:ext cx="1926872" cy="1074744"/>
            <a:chOff x="10313677" y="4307684"/>
            <a:chExt cx="1926872" cy="1074744"/>
          </a:xfrm>
        </p:grpSpPr>
        <p:sp>
          <p:nvSpPr>
            <p:cNvPr id="84" name="TextBox 83">
              <a:extLst>
                <a:ext uri="{FF2B5EF4-FFF2-40B4-BE49-F238E27FC236}">
                  <a16:creationId xmlns:a16="http://schemas.microsoft.com/office/drawing/2014/main" id="{67F411F5-3CA7-4B38-BEA1-4BA2B38903E8}"/>
                </a:ext>
              </a:extLst>
            </p:cNvPr>
            <p:cNvSpPr txBox="1"/>
            <p:nvPr/>
          </p:nvSpPr>
          <p:spPr>
            <a:xfrm>
              <a:off x="10313677" y="4551431"/>
              <a:ext cx="1926872" cy="830997"/>
            </a:xfrm>
            <a:prstGeom prst="rect">
              <a:avLst/>
            </a:prstGeom>
            <a:noFill/>
          </p:spPr>
          <p:txBody>
            <a:bodyPr wrap="square" rtlCol="0">
              <a:spAutoFit/>
            </a:bodyPr>
            <a:lstStyle/>
            <a:p>
              <a:pPr algn="ctr"/>
              <a:r>
                <a:rPr lang="en-US" altLang="ko-KR" sz="1200" dirty="0">
                  <a:latin typeface="Arial" panose="020B0604020202020204" pitchFamily="34" charset="0"/>
                  <a:cs typeface="Arial" panose="020B0604020202020204" pitchFamily="34" charset="0"/>
                </a:rPr>
                <a:t>10X BW PNT LAN on</a:t>
              </a:r>
            </a:p>
            <a:p>
              <a:pPr algn="ctr"/>
              <a:r>
                <a:rPr lang="en-US" altLang="ko-KR" sz="1200" dirty="0">
                  <a:latin typeface="Arial" panose="020B0604020202020204" pitchFamily="34" charset="0"/>
                  <a:cs typeface="Arial" panose="020B0604020202020204" pitchFamily="34" charset="0"/>
                </a:rPr>
                <a:t>NIPR &amp;SIPR.  Next step</a:t>
              </a:r>
            </a:p>
            <a:p>
              <a:pPr algn="ctr"/>
              <a:r>
                <a:rPr lang="en-US" altLang="ko-KR" sz="1200" dirty="0">
                  <a:latin typeface="Arial" panose="020B0604020202020204" pitchFamily="34" charset="0"/>
                  <a:cs typeface="Arial" panose="020B0604020202020204" pitchFamily="34" charset="0"/>
                </a:rPr>
                <a:t>Full PNT reservation for all domains</a:t>
              </a:r>
              <a:endParaRPr lang="ko-KR" altLang="en-US" sz="1200" dirty="0">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E3E9CEBF-3FEB-4099-9B0F-E8D271D1FA6D}"/>
                </a:ext>
              </a:extLst>
            </p:cNvPr>
            <p:cNvSpPr txBox="1"/>
            <p:nvPr/>
          </p:nvSpPr>
          <p:spPr>
            <a:xfrm>
              <a:off x="10375155" y="4307684"/>
              <a:ext cx="1796571" cy="276999"/>
            </a:xfrm>
            <a:prstGeom prst="rect">
              <a:avLst/>
            </a:prstGeom>
            <a:noFill/>
          </p:spPr>
          <p:txBody>
            <a:bodyPr wrap="square" rtlCol="0">
              <a:spAutoFit/>
            </a:bodyPr>
            <a:lstStyle/>
            <a:p>
              <a:pPr algn="ctr"/>
              <a:r>
                <a:rPr lang="en-US" altLang="ko-KR" sz="1200" b="1" dirty="0">
                  <a:latin typeface="Arial" panose="020B0604020202020204" pitchFamily="34" charset="0"/>
                  <a:cs typeface="Arial" panose="020B0604020202020204" pitchFamily="34" charset="0"/>
                </a:rPr>
                <a:t>PNT SDN</a:t>
              </a:r>
              <a:endParaRPr lang="ko-KR" altLang="en-US" sz="12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141282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Box 84">
            <a:extLst>
              <a:ext uri="{FF2B5EF4-FFF2-40B4-BE49-F238E27FC236}">
                <a16:creationId xmlns:a16="http://schemas.microsoft.com/office/drawing/2014/main" id="{CC7886DC-7CBF-4B0A-B5BF-405496D14A49}"/>
              </a:ext>
            </a:extLst>
          </p:cNvPr>
          <p:cNvSpPr txBox="1"/>
          <p:nvPr/>
        </p:nvSpPr>
        <p:spPr>
          <a:xfrm>
            <a:off x="2200206" y="188069"/>
            <a:ext cx="7297575" cy="523220"/>
          </a:xfrm>
          <a:prstGeom prst="rect">
            <a:avLst/>
          </a:prstGeom>
          <a:noFill/>
        </p:spPr>
        <p:txBody>
          <a:bodyPr wrap="none" rtlCol="0">
            <a:spAutoFit/>
          </a:bodyPr>
          <a:lstStyle/>
          <a:p>
            <a:r>
              <a:rPr lang="en-US" sz="2800" dirty="0">
                <a:latin typeface="Franklin Gothic Medium" panose="020B0603020102020204" pitchFamily="34" charset="0"/>
              </a:rPr>
              <a:t>Joint Service Provider – Opportunities to Excel </a:t>
            </a:r>
          </a:p>
        </p:txBody>
      </p:sp>
      <p:cxnSp>
        <p:nvCxnSpPr>
          <p:cNvPr id="87" name="Straight Connector 86">
            <a:extLst>
              <a:ext uri="{FF2B5EF4-FFF2-40B4-BE49-F238E27FC236}">
                <a16:creationId xmlns:a16="http://schemas.microsoft.com/office/drawing/2014/main" id="{40BC31DA-8587-4A75-BB0F-F8A9470D0217}"/>
              </a:ext>
            </a:extLst>
          </p:cNvPr>
          <p:cNvCxnSpPr/>
          <p:nvPr/>
        </p:nvCxnSpPr>
        <p:spPr>
          <a:xfrm>
            <a:off x="7682712" y="1503091"/>
            <a:ext cx="0" cy="475488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88" name="Rectangle 87">
            <a:extLst>
              <a:ext uri="{FF2B5EF4-FFF2-40B4-BE49-F238E27FC236}">
                <a16:creationId xmlns:a16="http://schemas.microsoft.com/office/drawing/2014/main" id="{E74C4105-4AAD-4122-AE73-19B1020E80DC}"/>
              </a:ext>
            </a:extLst>
          </p:cNvPr>
          <p:cNvSpPr/>
          <p:nvPr/>
        </p:nvSpPr>
        <p:spPr>
          <a:xfrm>
            <a:off x="4715734" y="2119075"/>
            <a:ext cx="2741070" cy="3537193"/>
          </a:xfrm>
          <a:prstGeom prst="rect">
            <a:avLst/>
          </a:prstGeom>
          <a:solidFill>
            <a:schemeClr val="bg1"/>
          </a:solidFill>
          <a:ln w="12700" cap="flat" cmpd="sng" algn="ctr">
            <a:noFill/>
            <a:prstDash val="solid"/>
          </a:ln>
          <a:effectLst/>
        </p:spPr>
        <p:txBody>
          <a:bodyPr lIns="27432" tIns="64008" rIns="27432" bIns="27432" rtlCol="0" anchor="t">
            <a:noAutofit/>
          </a:bodyPr>
          <a:lstStyle/>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Drastically Increased Deployment Velocity</a:t>
            </a:r>
            <a:r>
              <a:rPr lang="en-US" sz="1600" dirty="0">
                <a:latin typeface="Arial" panose="020B0604020202020204" pitchFamily="34" charset="0"/>
                <a:cs typeface="Arial" panose="020B0604020202020204" pitchFamily="34" charset="0"/>
              </a:rPr>
              <a:t>: Adoption of containerization, cloud, and automation technologies to deliver business value at scale and as needed for critical custom application needs.</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Radical Visibility:</a:t>
            </a:r>
            <a:r>
              <a:rPr lang="en-US" sz="1600" dirty="0">
                <a:latin typeface="Arial" panose="020B0604020202020204" pitchFamily="34" charset="0"/>
                <a:cs typeface="Arial" panose="020B0604020202020204" pitchFamily="34" charset="0"/>
              </a:rPr>
              <a:t> Increased visibility for operations and cyber professionals across the DISA &amp; JSP enterprise while reducing network and endpoint loads.</a:t>
            </a:r>
          </a:p>
        </p:txBody>
      </p:sp>
      <p:sp>
        <p:nvSpPr>
          <p:cNvPr id="89" name="Rectangle 88">
            <a:extLst>
              <a:ext uri="{FF2B5EF4-FFF2-40B4-BE49-F238E27FC236}">
                <a16:creationId xmlns:a16="http://schemas.microsoft.com/office/drawing/2014/main" id="{98FF1629-356A-4F6C-BA5C-BB45533E2C0B}"/>
              </a:ext>
            </a:extLst>
          </p:cNvPr>
          <p:cNvSpPr/>
          <p:nvPr/>
        </p:nvSpPr>
        <p:spPr>
          <a:xfrm>
            <a:off x="1225051" y="1503091"/>
            <a:ext cx="2741066" cy="480902"/>
          </a:xfrm>
          <a:prstGeom prst="rect">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Foundational Capabilities</a:t>
            </a:r>
          </a:p>
        </p:txBody>
      </p:sp>
      <p:sp>
        <p:nvSpPr>
          <p:cNvPr id="90" name="Rectangle 89">
            <a:extLst>
              <a:ext uri="{FF2B5EF4-FFF2-40B4-BE49-F238E27FC236}">
                <a16:creationId xmlns:a16="http://schemas.microsoft.com/office/drawing/2014/main" id="{0761806B-BC85-4E46-8F7D-F906314ED56B}"/>
              </a:ext>
            </a:extLst>
          </p:cNvPr>
          <p:cNvSpPr/>
          <p:nvPr/>
        </p:nvSpPr>
        <p:spPr>
          <a:xfrm>
            <a:off x="4715736" y="1503091"/>
            <a:ext cx="2741069" cy="480902"/>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Enhance the Mission</a:t>
            </a:r>
          </a:p>
        </p:txBody>
      </p:sp>
      <p:sp>
        <p:nvSpPr>
          <p:cNvPr id="91" name="Rectangle 90">
            <a:extLst>
              <a:ext uri="{FF2B5EF4-FFF2-40B4-BE49-F238E27FC236}">
                <a16:creationId xmlns:a16="http://schemas.microsoft.com/office/drawing/2014/main" id="{162799FB-8E9E-4EB0-BD4D-F595A7F4FD04}"/>
              </a:ext>
            </a:extLst>
          </p:cNvPr>
          <p:cNvSpPr/>
          <p:nvPr/>
        </p:nvSpPr>
        <p:spPr>
          <a:xfrm>
            <a:off x="8330581" y="1503091"/>
            <a:ext cx="2741071" cy="480902"/>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Deliver Actionable Insights</a:t>
            </a:r>
          </a:p>
        </p:txBody>
      </p:sp>
      <p:sp>
        <p:nvSpPr>
          <p:cNvPr id="92" name="Rectangle 91">
            <a:extLst>
              <a:ext uri="{FF2B5EF4-FFF2-40B4-BE49-F238E27FC236}">
                <a16:creationId xmlns:a16="http://schemas.microsoft.com/office/drawing/2014/main" id="{FB51A974-139F-4B68-A9F6-A5B70894FBFD}"/>
              </a:ext>
            </a:extLst>
          </p:cNvPr>
          <p:cNvSpPr/>
          <p:nvPr/>
        </p:nvSpPr>
        <p:spPr>
          <a:xfrm>
            <a:off x="1225051" y="2111935"/>
            <a:ext cx="2741070" cy="3537193"/>
          </a:xfrm>
          <a:prstGeom prst="rect">
            <a:avLst/>
          </a:prstGeom>
          <a:solidFill>
            <a:schemeClr val="bg1"/>
          </a:solidFill>
          <a:ln w="12700" cap="flat" cmpd="sng" algn="ctr">
            <a:noFill/>
            <a:prstDash val="solid"/>
          </a:ln>
          <a:effectLst/>
        </p:spPr>
        <p:txBody>
          <a:bodyPr lIns="27432" tIns="64008" rIns="27432" bIns="27432" rtlCol="0" anchor="t">
            <a:noAutofit/>
          </a:bodyPr>
          <a:lstStyle/>
          <a:p>
            <a:pPr marL="342900" indent="-342900">
              <a:buFont typeface="Arial" panose="020B0604020202020204" pitchFamily="34" charset="0"/>
              <a:buChar char="•"/>
            </a:pPr>
            <a:r>
              <a:rPr lang="en-US" sz="1600" b="1" dirty="0">
                <a:latin typeface="Arial" panose="020B0604020202020204" pitchFamily="34" charset="0"/>
                <a:cs typeface="Arial" panose="020B0604020202020204" pitchFamily="34" charset="0"/>
              </a:rPr>
              <a:t>End User Experience: </a:t>
            </a:r>
            <a:r>
              <a:rPr lang="en-US" sz="1600" dirty="0">
                <a:latin typeface="Arial" panose="020B0604020202020204" pitchFamily="34" charset="0"/>
                <a:cs typeface="Arial" panose="020B0604020202020204" pitchFamily="34" charset="0"/>
              </a:rPr>
              <a:t>highly available, secure, and best-in-class performance. </a:t>
            </a:r>
          </a:p>
          <a:p>
            <a:pPr marL="342900" indent="-342900">
              <a:buFont typeface="Arial" panose="020B0604020202020204" pitchFamily="34" charset="0"/>
              <a:buChar char="•"/>
            </a:pPr>
            <a:endParaRPr lang="en-US" sz="16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b="1" dirty="0">
                <a:latin typeface="Arial" panose="020B0604020202020204" pitchFamily="34" charset="0"/>
                <a:cs typeface="Arial" panose="020B0604020202020204" pitchFamily="34" charset="0"/>
              </a:rPr>
              <a:t>Future of Work: </a:t>
            </a:r>
            <a:r>
              <a:rPr lang="en-US" sz="1600" dirty="0">
                <a:latin typeface="Arial" panose="020B0604020202020204" pitchFamily="34" charset="0"/>
                <a:cs typeface="Arial" panose="020B0604020202020204" pitchFamily="34" charset="0"/>
              </a:rPr>
              <a:t>secure mobile collaboration -inclusive of a rich collaborative capability in the Pentagon, in the field, and while mobile in multiple domains </a:t>
            </a:r>
          </a:p>
          <a:p>
            <a:pPr marL="342900" indent="-3429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93" name="Rectangle 92">
            <a:extLst>
              <a:ext uri="{FF2B5EF4-FFF2-40B4-BE49-F238E27FC236}">
                <a16:creationId xmlns:a16="http://schemas.microsoft.com/office/drawing/2014/main" id="{14B06B34-39E9-45C1-B17E-DF5F8CB6BE4D}"/>
              </a:ext>
            </a:extLst>
          </p:cNvPr>
          <p:cNvSpPr/>
          <p:nvPr/>
        </p:nvSpPr>
        <p:spPr>
          <a:xfrm>
            <a:off x="8330581" y="2111935"/>
            <a:ext cx="2741070" cy="3537193"/>
          </a:xfrm>
          <a:prstGeom prst="rect">
            <a:avLst/>
          </a:prstGeom>
          <a:solidFill>
            <a:schemeClr val="bg1"/>
          </a:solidFill>
          <a:ln w="12700" cap="flat" cmpd="sng" algn="ctr">
            <a:noFill/>
            <a:prstDash val="solid"/>
          </a:ln>
          <a:effectLst/>
        </p:spPr>
        <p:txBody>
          <a:bodyPr lIns="27432" tIns="64008" rIns="27432" bIns="27432" rtlCol="0" anchor="t">
            <a:noAutofit/>
          </a:bodyPr>
          <a:lstStyle/>
          <a:p>
            <a:pPr marL="342900" indent="-342900">
              <a:buFont typeface="Arial" panose="020B0604020202020204" pitchFamily="34" charset="0"/>
              <a:buChar char="•"/>
            </a:pPr>
            <a:r>
              <a:rPr lang="en-US" sz="1600" b="1" dirty="0">
                <a:latin typeface="Arial" panose="020B0604020202020204" pitchFamily="34" charset="0"/>
                <a:cs typeface="Arial" panose="020B0604020202020204" pitchFamily="34" charset="0"/>
              </a:rPr>
              <a:t>Data as a center of gravity: </a:t>
            </a:r>
            <a:r>
              <a:rPr lang="en-US" sz="1600" dirty="0">
                <a:latin typeface="Arial" panose="020B0604020202020204" pitchFamily="34" charset="0"/>
                <a:cs typeface="Arial" panose="020B0604020202020204" pitchFamily="34" charset="0"/>
              </a:rPr>
              <a:t>Treat data as a strategic resource.  Deploy a holistic data architecture coupled with new capabilities including data lakes and data analysis tools to support warfighters.</a:t>
            </a:r>
          </a:p>
          <a:p>
            <a:endParaRPr lang="en-US"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b="1" dirty="0">
                <a:latin typeface="Arial" panose="020B0604020202020204" pitchFamily="34" charset="0"/>
                <a:cs typeface="Arial" panose="020B0604020202020204" pitchFamily="34" charset="0"/>
              </a:rPr>
              <a:t>Application of AI/ML:</a:t>
            </a:r>
            <a:r>
              <a:rPr lang="en-US" sz="1600" dirty="0">
                <a:latin typeface="Arial" panose="020B0604020202020204" pitchFamily="34" charset="0"/>
                <a:cs typeface="Arial" panose="020B0604020202020204" pitchFamily="34" charset="0"/>
              </a:rPr>
              <a:t> Deployment of new techniques to automate capability deployment and defend the JSP mission.</a:t>
            </a:r>
          </a:p>
        </p:txBody>
      </p:sp>
      <p:cxnSp>
        <p:nvCxnSpPr>
          <p:cNvPr id="95" name="Straight Connector 94">
            <a:extLst>
              <a:ext uri="{FF2B5EF4-FFF2-40B4-BE49-F238E27FC236}">
                <a16:creationId xmlns:a16="http://schemas.microsoft.com/office/drawing/2014/main" id="{41478C65-70E1-4EEC-9C60-30C9CF0C7919}"/>
              </a:ext>
            </a:extLst>
          </p:cNvPr>
          <p:cNvCxnSpPr/>
          <p:nvPr/>
        </p:nvCxnSpPr>
        <p:spPr>
          <a:xfrm>
            <a:off x="7692441" y="1503091"/>
            <a:ext cx="0" cy="475488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96" name="Rectangle 95">
            <a:extLst>
              <a:ext uri="{FF2B5EF4-FFF2-40B4-BE49-F238E27FC236}">
                <a16:creationId xmlns:a16="http://schemas.microsoft.com/office/drawing/2014/main" id="{662D2DC7-1C89-475E-8D29-DE9A5DA9C9EF}"/>
              </a:ext>
            </a:extLst>
          </p:cNvPr>
          <p:cNvSpPr/>
          <p:nvPr/>
        </p:nvSpPr>
        <p:spPr>
          <a:xfrm>
            <a:off x="4725463" y="2119075"/>
            <a:ext cx="2741070" cy="3537193"/>
          </a:xfrm>
          <a:prstGeom prst="rect">
            <a:avLst/>
          </a:prstGeom>
          <a:solidFill>
            <a:schemeClr val="bg1"/>
          </a:solidFill>
          <a:ln w="12700" cap="flat" cmpd="sng" algn="ctr">
            <a:noFill/>
            <a:prstDash val="solid"/>
          </a:ln>
          <a:effectLst/>
        </p:spPr>
        <p:txBody>
          <a:bodyPr lIns="27432" tIns="64008" rIns="27432" bIns="27432" rtlCol="0" anchor="t">
            <a:noAutofit/>
          </a:bodyPr>
          <a:lstStyle/>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Drastically Increased Deployment Velocity</a:t>
            </a:r>
            <a:r>
              <a:rPr lang="en-US" sz="1600" dirty="0">
                <a:latin typeface="Arial" panose="020B0604020202020204" pitchFamily="34" charset="0"/>
                <a:cs typeface="Arial" panose="020B0604020202020204" pitchFamily="34" charset="0"/>
              </a:rPr>
              <a:t>: Adoption of containerization, cloud, and automation technologies to deliver business value at scale and as needed for critical custom application needs.</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Radical Visibility:</a:t>
            </a:r>
            <a:r>
              <a:rPr lang="en-US" sz="1600" dirty="0">
                <a:latin typeface="Arial" panose="020B0604020202020204" pitchFamily="34" charset="0"/>
                <a:cs typeface="Arial" panose="020B0604020202020204" pitchFamily="34" charset="0"/>
              </a:rPr>
              <a:t> Increased visibility for operations and cyber professionals across the DISA &amp; JSP enterprise while reducing network and endpoint loads.</a:t>
            </a:r>
          </a:p>
        </p:txBody>
      </p:sp>
      <p:sp>
        <p:nvSpPr>
          <p:cNvPr id="97" name="Rectangle 96">
            <a:extLst>
              <a:ext uri="{FF2B5EF4-FFF2-40B4-BE49-F238E27FC236}">
                <a16:creationId xmlns:a16="http://schemas.microsoft.com/office/drawing/2014/main" id="{26479685-40C3-46D0-8232-3D427CA251C5}"/>
              </a:ext>
            </a:extLst>
          </p:cNvPr>
          <p:cNvSpPr/>
          <p:nvPr/>
        </p:nvSpPr>
        <p:spPr>
          <a:xfrm>
            <a:off x="1234780" y="1503091"/>
            <a:ext cx="2741066" cy="480902"/>
          </a:xfrm>
          <a:prstGeom prst="rect">
            <a:avLst/>
          </a:prstGeom>
          <a:solidFill>
            <a:schemeClr val="accent4"/>
          </a:solid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Foundational Capabilities</a:t>
            </a:r>
          </a:p>
        </p:txBody>
      </p:sp>
      <p:sp>
        <p:nvSpPr>
          <p:cNvPr id="98" name="Rectangle 97">
            <a:extLst>
              <a:ext uri="{FF2B5EF4-FFF2-40B4-BE49-F238E27FC236}">
                <a16:creationId xmlns:a16="http://schemas.microsoft.com/office/drawing/2014/main" id="{3D5E5056-8F36-4005-A32A-6F8C9DF8F7F3}"/>
              </a:ext>
            </a:extLst>
          </p:cNvPr>
          <p:cNvSpPr/>
          <p:nvPr/>
        </p:nvSpPr>
        <p:spPr>
          <a:xfrm>
            <a:off x="4725465" y="1503091"/>
            <a:ext cx="2741069" cy="480902"/>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Enhance the Mission</a:t>
            </a:r>
          </a:p>
        </p:txBody>
      </p:sp>
      <p:sp>
        <p:nvSpPr>
          <p:cNvPr id="99" name="Rectangle 98">
            <a:extLst>
              <a:ext uri="{FF2B5EF4-FFF2-40B4-BE49-F238E27FC236}">
                <a16:creationId xmlns:a16="http://schemas.microsoft.com/office/drawing/2014/main" id="{11D60A86-17A9-4D33-BB43-AE50A2AA1FBF}"/>
              </a:ext>
            </a:extLst>
          </p:cNvPr>
          <p:cNvSpPr/>
          <p:nvPr/>
        </p:nvSpPr>
        <p:spPr>
          <a:xfrm>
            <a:off x="8340310" y="1503091"/>
            <a:ext cx="2741071" cy="480902"/>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Deliver Actionable Insights</a:t>
            </a:r>
          </a:p>
        </p:txBody>
      </p:sp>
      <p:sp>
        <p:nvSpPr>
          <p:cNvPr id="100" name="Rectangle 99">
            <a:extLst>
              <a:ext uri="{FF2B5EF4-FFF2-40B4-BE49-F238E27FC236}">
                <a16:creationId xmlns:a16="http://schemas.microsoft.com/office/drawing/2014/main" id="{02D2AAE0-DED6-4671-9461-5DF1F57988B3}"/>
              </a:ext>
            </a:extLst>
          </p:cNvPr>
          <p:cNvSpPr/>
          <p:nvPr/>
        </p:nvSpPr>
        <p:spPr>
          <a:xfrm>
            <a:off x="1234780" y="2111935"/>
            <a:ext cx="2741070" cy="3537193"/>
          </a:xfrm>
          <a:prstGeom prst="rect">
            <a:avLst/>
          </a:prstGeom>
          <a:solidFill>
            <a:schemeClr val="bg1"/>
          </a:solidFill>
          <a:ln w="12700" cap="flat" cmpd="sng" algn="ctr">
            <a:noFill/>
            <a:prstDash val="solid"/>
          </a:ln>
          <a:effectLst/>
        </p:spPr>
        <p:txBody>
          <a:bodyPr lIns="27432" tIns="64008" rIns="27432" bIns="27432" rtlCol="0" anchor="t">
            <a:noAutofit/>
          </a:bodyPr>
          <a:lstStyle/>
          <a:p>
            <a:pPr marL="342900" indent="-342900">
              <a:buFont typeface="Arial" panose="020B0604020202020204" pitchFamily="34" charset="0"/>
              <a:buChar char="•"/>
            </a:pPr>
            <a:r>
              <a:rPr lang="en-US" sz="1600" b="1" dirty="0">
                <a:latin typeface="Arial" panose="020B0604020202020204" pitchFamily="34" charset="0"/>
                <a:cs typeface="Arial" panose="020B0604020202020204" pitchFamily="34" charset="0"/>
              </a:rPr>
              <a:t>End User Experience: </a:t>
            </a:r>
            <a:r>
              <a:rPr lang="en-US" sz="1600" dirty="0">
                <a:latin typeface="Arial" panose="020B0604020202020204" pitchFamily="34" charset="0"/>
                <a:cs typeface="Arial" panose="020B0604020202020204" pitchFamily="34" charset="0"/>
              </a:rPr>
              <a:t>highly available, secure, and best-in-class performance. </a:t>
            </a:r>
          </a:p>
          <a:p>
            <a:pPr marL="342900" indent="-342900">
              <a:buFont typeface="Arial" panose="020B0604020202020204" pitchFamily="34" charset="0"/>
              <a:buChar char="•"/>
            </a:pPr>
            <a:endParaRPr lang="en-US" sz="16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b="1" dirty="0">
                <a:latin typeface="Arial" panose="020B0604020202020204" pitchFamily="34" charset="0"/>
                <a:cs typeface="Arial" panose="020B0604020202020204" pitchFamily="34" charset="0"/>
              </a:rPr>
              <a:t>Future of Work: </a:t>
            </a:r>
            <a:r>
              <a:rPr lang="en-US" sz="1600" dirty="0">
                <a:latin typeface="Arial" panose="020B0604020202020204" pitchFamily="34" charset="0"/>
                <a:cs typeface="Arial" panose="020B0604020202020204" pitchFamily="34" charset="0"/>
              </a:rPr>
              <a:t>secure mobile collaboration -inclusive of a rich collaborative capability in the Pentagon, in the field, and while mobile in multiple domains </a:t>
            </a:r>
          </a:p>
          <a:p>
            <a:pPr marL="342900" indent="-34290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101" name="Rectangle 100">
            <a:extLst>
              <a:ext uri="{FF2B5EF4-FFF2-40B4-BE49-F238E27FC236}">
                <a16:creationId xmlns:a16="http://schemas.microsoft.com/office/drawing/2014/main" id="{346BF293-681B-4AEF-A700-2415486E532E}"/>
              </a:ext>
            </a:extLst>
          </p:cNvPr>
          <p:cNvSpPr/>
          <p:nvPr/>
        </p:nvSpPr>
        <p:spPr>
          <a:xfrm>
            <a:off x="8340310" y="2111935"/>
            <a:ext cx="2741070" cy="3537193"/>
          </a:xfrm>
          <a:prstGeom prst="rect">
            <a:avLst/>
          </a:prstGeom>
          <a:solidFill>
            <a:schemeClr val="bg1"/>
          </a:solidFill>
          <a:ln w="12700" cap="flat" cmpd="sng" algn="ctr">
            <a:noFill/>
            <a:prstDash val="solid"/>
          </a:ln>
          <a:effectLst/>
        </p:spPr>
        <p:txBody>
          <a:bodyPr lIns="27432" tIns="64008" rIns="27432" bIns="27432" rtlCol="0" anchor="t">
            <a:noAutofit/>
          </a:bodyPr>
          <a:lstStyle/>
          <a:p>
            <a:pPr marL="342900" indent="-342900">
              <a:buFont typeface="Arial" panose="020B0604020202020204" pitchFamily="34" charset="0"/>
              <a:buChar char="•"/>
            </a:pPr>
            <a:r>
              <a:rPr lang="en-US" sz="1600" b="1" dirty="0">
                <a:latin typeface="Arial" panose="020B0604020202020204" pitchFamily="34" charset="0"/>
                <a:cs typeface="Arial" panose="020B0604020202020204" pitchFamily="34" charset="0"/>
              </a:rPr>
              <a:t>Data as a center of gravity: </a:t>
            </a:r>
            <a:r>
              <a:rPr lang="en-US" sz="1600" dirty="0">
                <a:latin typeface="Arial" panose="020B0604020202020204" pitchFamily="34" charset="0"/>
                <a:cs typeface="Arial" panose="020B0604020202020204" pitchFamily="34" charset="0"/>
              </a:rPr>
              <a:t>Treat data as a strategic resource.  Deploy a holistic data architecture coupled with new capabilities including data lakes and data analysis tools to support warfighters.</a:t>
            </a:r>
          </a:p>
          <a:p>
            <a:endParaRPr lang="en-US"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b="1" dirty="0">
                <a:latin typeface="Arial" panose="020B0604020202020204" pitchFamily="34" charset="0"/>
                <a:cs typeface="Arial" panose="020B0604020202020204" pitchFamily="34" charset="0"/>
              </a:rPr>
              <a:t>Application of AI/ML:</a:t>
            </a:r>
            <a:r>
              <a:rPr lang="en-US" sz="1600" dirty="0">
                <a:latin typeface="Arial" panose="020B0604020202020204" pitchFamily="34" charset="0"/>
                <a:cs typeface="Arial" panose="020B0604020202020204" pitchFamily="34" charset="0"/>
              </a:rPr>
              <a:t> Deployment of new techniques to automate capability deployment and defend the JSP mission.</a:t>
            </a:r>
          </a:p>
        </p:txBody>
      </p:sp>
      <p:cxnSp>
        <p:nvCxnSpPr>
          <p:cNvPr id="102" name="Straight Connector 101">
            <a:extLst>
              <a:ext uri="{FF2B5EF4-FFF2-40B4-BE49-F238E27FC236}">
                <a16:creationId xmlns:a16="http://schemas.microsoft.com/office/drawing/2014/main" id="{65318566-5F24-484D-BBC6-905855ABEE65}"/>
              </a:ext>
            </a:extLst>
          </p:cNvPr>
          <p:cNvCxnSpPr/>
          <p:nvPr/>
        </p:nvCxnSpPr>
        <p:spPr>
          <a:xfrm>
            <a:off x="4532932" y="1510528"/>
            <a:ext cx="0" cy="4754880"/>
          </a:xfrm>
          <a:prstGeom prst="line">
            <a:avLst/>
          </a:prstGeom>
          <a:ln>
            <a:solidFill>
              <a:schemeClr val="accent6"/>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762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Box 84">
            <a:extLst>
              <a:ext uri="{FF2B5EF4-FFF2-40B4-BE49-F238E27FC236}">
                <a16:creationId xmlns:a16="http://schemas.microsoft.com/office/drawing/2014/main" id="{9945DA43-FC02-4875-9882-0C7B4E9563FD}"/>
              </a:ext>
            </a:extLst>
          </p:cNvPr>
          <p:cNvSpPr txBox="1"/>
          <p:nvPr/>
        </p:nvSpPr>
        <p:spPr>
          <a:xfrm>
            <a:off x="211719" y="1702472"/>
            <a:ext cx="12363188" cy="3690177"/>
          </a:xfrm>
          <a:prstGeom prst="rect">
            <a:avLst/>
          </a:prstGeom>
          <a:noFill/>
        </p:spPr>
        <p:txBody>
          <a:bodyPr wrap="square" rtlCol="0">
            <a:spAutoFit/>
          </a:bodyPr>
          <a:lstStyle/>
          <a:p>
            <a:pPr indent="-285750">
              <a:buFont typeface="Wingdings" panose="05000000000000000000" pitchFamily="2" charset="2"/>
              <a:buChar char="Ø"/>
            </a:pPr>
            <a:r>
              <a:rPr lang="en-US" sz="2000" dirty="0"/>
              <a:t>  </a:t>
            </a:r>
            <a:r>
              <a:rPr lang="en-US" sz="2000" dirty="0">
                <a:latin typeface="Arial" panose="020B0604020202020204" pitchFamily="34" charset="0"/>
                <a:cs typeface="Arial" panose="020B0604020202020204" pitchFamily="34" charset="0"/>
              </a:rPr>
              <a:t>DISA JSP serves a </a:t>
            </a:r>
            <a:r>
              <a:rPr lang="en-US" sz="2000" b="1" dirty="0">
                <a:latin typeface="Arial" panose="020B0604020202020204" pitchFamily="34" charset="0"/>
                <a:cs typeface="Arial" panose="020B0604020202020204" pitchFamily="34" charset="0"/>
              </a:rPr>
              <a:t>unique customer base</a:t>
            </a:r>
            <a:r>
              <a:rPr lang="en-US" sz="2000" dirty="0">
                <a:latin typeface="Arial" panose="020B0604020202020204" pitchFamily="34" charset="0"/>
                <a:cs typeface="Arial" panose="020B0604020202020204" pitchFamily="34" charset="0"/>
              </a:rPr>
              <a:t> - the most senior people in the Department of Defense</a:t>
            </a:r>
          </a:p>
          <a:p>
            <a:r>
              <a:rPr lang="en-US" sz="2000" dirty="0">
                <a:latin typeface="Arial" panose="020B0604020202020204" pitchFamily="34" charset="0"/>
                <a:cs typeface="Arial" panose="020B0604020202020204" pitchFamily="34" charset="0"/>
              </a:rPr>
              <a:t> and their staffs</a:t>
            </a:r>
          </a:p>
          <a:p>
            <a:pPr marL="285750" indent="-285750">
              <a:lnSpc>
                <a:spcPct val="200000"/>
              </a:lnSpc>
              <a:buFont typeface="Wingdings" panose="05000000000000000000" pitchFamily="2" charset="2"/>
              <a:buChar char="Ø"/>
            </a:pPr>
            <a:r>
              <a:rPr lang="en-US" sz="2000" dirty="0">
                <a:latin typeface="Arial" panose="020B0604020202020204" pitchFamily="34" charset="0"/>
                <a:cs typeface="Arial" panose="020B0604020202020204" pitchFamily="34" charset="0"/>
              </a:rPr>
              <a:t>  The </a:t>
            </a:r>
            <a:r>
              <a:rPr lang="en-US" sz="2000" b="1" dirty="0">
                <a:latin typeface="Arial" panose="020B0604020202020204" pitchFamily="34" charset="0"/>
                <a:cs typeface="Arial" panose="020B0604020202020204" pitchFamily="34" charset="0"/>
              </a:rPr>
              <a:t>scale</a:t>
            </a: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complexity</a:t>
            </a:r>
            <a:r>
              <a:rPr lang="en-US" sz="2000" dirty="0">
                <a:latin typeface="Arial" panose="020B0604020202020204" pitchFamily="34" charset="0"/>
                <a:cs typeface="Arial" panose="020B0604020202020204" pitchFamily="34" charset="0"/>
              </a:rPr>
              <a:t> and </a:t>
            </a:r>
            <a:r>
              <a:rPr lang="en-US" sz="2000" b="1" dirty="0">
                <a:latin typeface="Arial" panose="020B0604020202020204" pitchFamily="34" charset="0"/>
                <a:cs typeface="Arial" panose="020B0604020202020204" pitchFamily="34" charset="0"/>
              </a:rPr>
              <a:t>expectations </a:t>
            </a:r>
            <a:r>
              <a:rPr lang="en-US" sz="2000" dirty="0">
                <a:latin typeface="Arial" panose="020B0604020202020204" pitchFamily="34" charset="0"/>
                <a:cs typeface="Arial" panose="020B0604020202020204" pitchFamily="34" charset="0"/>
              </a:rPr>
              <a:t>of the Pentagon is challenging</a:t>
            </a:r>
          </a:p>
          <a:p>
            <a:pPr marL="800100" lvl="1" indent="-342900">
              <a:lnSpc>
                <a:spcPct val="2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Pre-COVID </a:t>
            </a:r>
            <a:r>
              <a:rPr lang="en-US" sz="2000">
                <a:latin typeface="Arial" panose="020B0604020202020204" pitchFamily="34" charset="0"/>
                <a:cs typeface="Arial" panose="020B0604020202020204" pitchFamily="34" charset="0"/>
              </a:rPr>
              <a:t>– 85</a:t>
            </a:r>
            <a:r>
              <a:rPr lang="en-US" sz="2000" dirty="0">
                <a:latin typeface="Arial" panose="020B0604020202020204" pitchFamily="34" charset="0"/>
                <a:cs typeface="Arial" panose="020B0604020202020204" pitchFamily="34" charset="0"/>
              </a:rPr>
              <a:t>% onsite, 15</a:t>
            </a:r>
            <a:r>
              <a:rPr lang="en-US" sz="2000">
                <a:latin typeface="Arial" panose="020B0604020202020204" pitchFamily="34" charset="0"/>
                <a:cs typeface="Arial" panose="020B0604020202020204" pitchFamily="34" charset="0"/>
              </a:rPr>
              <a:t>% telework</a:t>
            </a:r>
            <a:endParaRPr lang="en-US" sz="2000" dirty="0">
              <a:latin typeface="Arial" panose="020B0604020202020204" pitchFamily="34" charset="0"/>
              <a:cs typeface="Arial" panose="020B0604020202020204" pitchFamily="34" charset="0"/>
            </a:endParaRPr>
          </a:p>
          <a:p>
            <a:pPr marL="800100" lvl="1" indent="-342900">
              <a:lnSpc>
                <a:spcPct val="2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COVID – 85% telework, 15% onsite – in 30 days</a:t>
            </a:r>
          </a:p>
          <a:p>
            <a:pPr marL="800100" lvl="1" indent="-342900">
              <a:lnSpc>
                <a:spcPct val="200000"/>
              </a:lnSpc>
              <a:buFont typeface="Arial" panose="020B0604020202020204" pitchFamily="34" charset="0"/>
              <a:buChar char="•"/>
            </a:pPr>
            <a:r>
              <a:rPr lang="en-US" sz="2000" dirty="0">
                <a:latin typeface="Arial" panose="020B0604020202020204" pitchFamily="34" charset="0"/>
                <a:cs typeface="Arial" panose="020B0604020202020204" pitchFamily="34" charset="0"/>
              </a:rPr>
              <a:t>Post-COVID – hardware, bandwidth, O365/Teams, SDN, Cloud, LCR </a:t>
            </a:r>
          </a:p>
          <a:p>
            <a:pPr marL="285750" indent="-285750">
              <a:lnSpc>
                <a:spcPct val="200000"/>
              </a:lnSpc>
              <a:buFont typeface="Wingdings" panose="05000000000000000000" pitchFamily="2" charset="2"/>
              <a:buChar char="Ø"/>
            </a:pPr>
            <a:r>
              <a:rPr lang="en-US" sz="2000" dirty="0">
                <a:latin typeface="Arial" panose="020B0604020202020204" pitchFamily="34" charset="0"/>
                <a:cs typeface="Arial" panose="020B0604020202020204" pitchFamily="34" charset="0"/>
              </a:rPr>
              <a:t>Velocity of action with collaboration to meet demands -- We need your help</a:t>
            </a:r>
          </a:p>
        </p:txBody>
      </p:sp>
      <p:sp>
        <p:nvSpPr>
          <p:cNvPr id="86" name="TextBox 85">
            <a:extLst>
              <a:ext uri="{FF2B5EF4-FFF2-40B4-BE49-F238E27FC236}">
                <a16:creationId xmlns:a16="http://schemas.microsoft.com/office/drawing/2014/main" id="{B69388C9-3498-4F1E-B052-7B9C69C38855}"/>
              </a:ext>
            </a:extLst>
          </p:cNvPr>
          <p:cNvSpPr txBox="1"/>
          <p:nvPr/>
        </p:nvSpPr>
        <p:spPr>
          <a:xfrm>
            <a:off x="2242160" y="177983"/>
            <a:ext cx="2417008" cy="523220"/>
          </a:xfrm>
          <a:prstGeom prst="rect">
            <a:avLst/>
          </a:prstGeom>
          <a:noFill/>
        </p:spPr>
        <p:txBody>
          <a:bodyPr wrap="none" rtlCol="0">
            <a:spAutoFit/>
          </a:bodyPr>
          <a:lstStyle/>
          <a:p>
            <a:r>
              <a:rPr lang="en-US" sz="2800" dirty="0">
                <a:latin typeface="Franklin Gothic Medium" panose="020B0603020102020204" pitchFamily="34" charset="0"/>
              </a:rPr>
              <a:t>Take Away . . . </a:t>
            </a:r>
          </a:p>
        </p:txBody>
      </p:sp>
    </p:spTree>
    <p:extLst>
      <p:ext uri="{BB962C8B-B14F-4D97-AF65-F5344CB8AC3E}">
        <p14:creationId xmlns:p14="http://schemas.microsoft.com/office/powerpoint/2010/main" val="919435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34014" y="2660649"/>
            <a:ext cx="6726767" cy="768351"/>
          </a:xfrm>
        </p:spPr>
        <p:txBody>
          <a:bodyPr>
            <a:noAutofit/>
          </a:bodyPr>
          <a:lstStyle/>
          <a:p>
            <a:pPr algn="ctr"/>
            <a:r>
              <a:rPr lang="en-US" sz="5400" dirty="0"/>
              <a:t>QUESTIONS</a:t>
            </a:r>
          </a:p>
        </p:txBody>
      </p:sp>
      <p:sp>
        <p:nvSpPr>
          <p:cNvPr id="7" name="TextBox 6"/>
          <p:cNvSpPr txBox="1"/>
          <p:nvPr/>
        </p:nvSpPr>
        <p:spPr>
          <a:xfrm>
            <a:off x="2584568" y="2151590"/>
            <a:ext cx="184731" cy="369332"/>
          </a:xfrm>
          <a:prstGeom prst="rect">
            <a:avLst/>
          </a:prstGeom>
          <a:noFill/>
        </p:spPr>
        <p:txBody>
          <a:bodyPr wrap="none" rtlCol="0">
            <a:spAutoFit/>
          </a:bodyPr>
          <a:lstStyle/>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7756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nclassified//FOUO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5506</TotalTime>
  <Words>1331</Words>
  <Application>Microsoft Office PowerPoint</Application>
  <PresentationFormat>Widescreen</PresentationFormat>
  <Paragraphs>216</Paragraphs>
  <Slides>9</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vt:i4>
      </vt:variant>
    </vt:vector>
  </HeadingPairs>
  <TitlesOfParts>
    <vt:vector size="19" baseType="lpstr">
      <vt:lpstr>Arial</vt:lpstr>
      <vt:lpstr>Baskerville Old Face</vt:lpstr>
      <vt:lpstr>Calibri</vt:lpstr>
      <vt:lpstr>Calibri Light</vt:lpstr>
      <vt:lpstr>Eras Demi ITC</vt:lpstr>
      <vt:lpstr>Franklin Gothic Medium</vt:lpstr>
      <vt:lpstr>Franklin Gothic Medium Cond</vt:lpstr>
      <vt:lpstr>Wingdings</vt:lpstr>
      <vt:lpstr>Office Theme</vt:lpstr>
      <vt:lpstr>Unclassified//FOUO Slide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Defense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Cassell, Joel W CIV DISA JSP (USA)</dc:creator>
  <cp:lastModifiedBy>ROBERT</cp:lastModifiedBy>
  <cp:revision>222</cp:revision>
  <cp:lastPrinted>2021-08-04T19:42:06Z</cp:lastPrinted>
  <dcterms:created xsi:type="dcterms:W3CDTF">2021-08-02T12:47:58Z</dcterms:created>
  <dcterms:modified xsi:type="dcterms:W3CDTF">2022-06-01T10:12:01Z</dcterms:modified>
</cp:coreProperties>
</file>