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8" r:id="rId5"/>
    <p:sldMasterId id="2147483669" r:id="rId6"/>
  </p:sldMasterIdLst>
  <p:notesMasterIdLst>
    <p:notesMasterId r:id="rId14"/>
  </p:notesMasterIdLst>
  <p:sldIdLst>
    <p:sldId id="267" r:id="rId7"/>
    <p:sldId id="283" r:id="rId8"/>
    <p:sldId id="288" r:id="rId9"/>
    <p:sldId id="278" r:id="rId10"/>
    <p:sldId id="289" r:id="rId11"/>
    <p:sldId id="282" r:id="rId12"/>
    <p:sldId id="31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Franklin Gothic Demi Cond" panose="020B0603020102020204" pitchFamily="34" charset="0"/>
      <p:regular r:id="rId21"/>
      <p:bold r:id="rId22"/>
    </p:embeddedFont>
    <p:embeddedFont>
      <p:font typeface="Franklin Gothic Medium Cond" panose="020B0606030402020204" pitchFamily="34" charset="0"/>
      <p:regular r:id="rId23"/>
    </p:embeddedFont>
    <p:embeddedFont>
      <p:font typeface="Libre Franklin Medium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4" userDrawn="1">
          <p15:clr>
            <a:srgbClr val="A4A3A4"/>
          </p15:clr>
        </p15:guide>
        <p15:guide id="2" orient="horz" pos="759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orient="horz" pos="2117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140" userDrawn="1">
          <p15:clr>
            <a:srgbClr val="A4A3A4"/>
          </p15:clr>
        </p15:guide>
        <p15:guide id="7" pos="7208" userDrawn="1">
          <p15:clr>
            <a:srgbClr val="A4A3A4"/>
          </p15:clr>
        </p15:guide>
        <p15:guide id="8" pos="193" userDrawn="1">
          <p15:clr>
            <a:srgbClr val="A4A3A4"/>
          </p15:clr>
        </p15:guide>
        <p15:guide id="9" pos="1480" userDrawn="1">
          <p15:clr>
            <a:srgbClr val="A4A3A4"/>
          </p15:clr>
        </p15:guide>
        <p15:guide id="10" pos="759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DvRWkLTVJdMDzk8TYY6jMYCDd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CFC"/>
    <a:srgbClr val="728FCD"/>
    <a:srgbClr val="194C8B"/>
    <a:srgbClr val="88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422"/>
  </p:normalViewPr>
  <p:slideViewPr>
    <p:cSldViewPr snapToGrid="0">
      <p:cViewPr varScale="1">
        <p:scale>
          <a:sx n="121" d="100"/>
          <a:sy n="121" d="100"/>
        </p:scale>
        <p:origin x="1400" y="168"/>
      </p:cViewPr>
      <p:guideLst>
        <p:guide orient="horz" pos="3944"/>
        <p:guide orient="horz" pos="759"/>
        <p:guide orient="horz" pos="1009"/>
        <p:guide orient="horz" pos="2117"/>
        <p:guide orient="horz" pos="177"/>
        <p:guide orient="horz" pos="140"/>
        <p:guide pos="7208"/>
        <p:guide pos="193"/>
        <p:guide pos="1480"/>
        <p:guide pos="7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Key Points:</a:t>
            </a:r>
          </a:p>
          <a:p>
            <a:pPr marL="0" indent="0"/>
            <a:r>
              <a:rPr lang="en-US" dirty="0"/>
              <a:t>-Process </a:t>
            </a:r>
            <a:r>
              <a:rPr lang="en-US"/>
              <a:t>coordinated with and mirrors</a:t>
            </a:r>
            <a:r>
              <a:rPr lang="en-US" dirty="0"/>
              <a:t> MPEO (Corporate Connections)</a:t>
            </a:r>
          </a:p>
          <a:p>
            <a:pPr marL="0" indent="0"/>
            <a:r>
              <a:rPr lang="en-US" dirty="0"/>
              <a:t>-Leverages Salesforce for visibility and historical data</a:t>
            </a:r>
          </a:p>
          <a:p>
            <a:pPr marL="0" indent="0"/>
            <a:r>
              <a:rPr lang="en-US" dirty="0"/>
              <a:t>-Provides focus to industry and </a:t>
            </a:r>
            <a:r>
              <a:rPr lang="en-US" dirty="0" err="1"/>
              <a:t>HaCC</a:t>
            </a:r>
            <a:r>
              <a:rPr lang="en-US" dirty="0"/>
              <a:t> to accomplish strategic goals and mission</a:t>
            </a:r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630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Key Points:</a:t>
            </a:r>
          </a:p>
          <a:p>
            <a:pPr marL="0" indent="0"/>
            <a:r>
              <a:rPr lang="en-US" dirty="0"/>
              <a:t>-Process </a:t>
            </a:r>
            <a:r>
              <a:rPr lang="en-US"/>
              <a:t>coordinated with and mirrors</a:t>
            </a:r>
            <a:r>
              <a:rPr lang="en-US" dirty="0"/>
              <a:t> MPEO (Corporate Connections)</a:t>
            </a:r>
          </a:p>
          <a:p>
            <a:pPr marL="0" indent="0"/>
            <a:r>
              <a:rPr lang="en-US" dirty="0"/>
              <a:t>-Leverages Salesforce for visibility and historical data</a:t>
            </a:r>
          </a:p>
          <a:p>
            <a:pPr marL="0" indent="0"/>
            <a:r>
              <a:rPr lang="en-US" dirty="0"/>
              <a:t>-Provides focus to industry and </a:t>
            </a:r>
            <a:r>
              <a:rPr lang="en-US" dirty="0" err="1"/>
              <a:t>HaCC</a:t>
            </a:r>
            <a:r>
              <a:rPr lang="en-US" dirty="0"/>
              <a:t> to accomplish strategic goals and mission</a:t>
            </a:r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594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723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Key Points:</a:t>
            </a:r>
          </a:p>
          <a:p>
            <a:pPr marL="0" indent="0"/>
            <a:r>
              <a:rPr lang="en-US" dirty="0"/>
              <a:t>-Process </a:t>
            </a:r>
            <a:r>
              <a:rPr lang="en-US"/>
              <a:t>coordinated with and mirrors</a:t>
            </a:r>
            <a:r>
              <a:rPr lang="en-US" dirty="0"/>
              <a:t> MPEO (Corporate Connections)</a:t>
            </a:r>
          </a:p>
          <a:p>
            <a:pPr marL="0" indent="0"/>
            <a:r>
              <a:rPr lang="en-US" dirty="0"/>
              <a:t>-Leverages Salesforce for visibility and historical data</a:t>
            </a:r>
          </a:p>
          <a:p>
            <a:pPr marL="0" indent="0"/>
            <a:r>
              <a:rPr lang="en-US" dirty="0"/>
              <a:t>-Provides focus to industry and </a:t>
            </a:r>
            <a:r>
              <a:rPr lang="en-US" dirty="0" err="1"/>
              <a:t>HaCC</a:t>
            </a:r>
            <a:r>
              <a:rPr lang="en-US" dirty="0"/>
              <a:t> to accomplish strategic goals and mission</a:t>
            </a:r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01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511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Title" preserve="1">
  <p:cSld name="1_Unclass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7485517" y="2320826"/>
            <a:ext cx="4621940" cy="93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2B353B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bg1"/>
                </a:solidFill>
                <a:latin typeface="Franklin Gothic Demi Cond" panose="020B0603020102020204" pitchFamily="34" charset="0"/>
                <a:ea typeface="Franklin Gothic Demi Cond" panose="020B06030201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7485517" y="3317811"/>
            <a:ext cx="2822544" cy="62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353B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bg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6221793" y="4407591"/>
            <a:ext cx="5564876" cy="6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353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6221793" y="4794635"/>
            <a:ext cx="5564881" cy="6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353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5"/>
          </p:nvPr>
        </p:nvSpPr>
        <p:spPr>
          <a:xfrm>
            <a:off x="6221779" y="5169442"/>
            <a:ext cx="5564935" cy="5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353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Google Shape;21;p10">
            <a:extLst>
              <a:ext uri="{FF2B5EF4-FFF2-40B4-BE49-F238E27FC236}">
                <a16:creationId xmlns:a16="http://schemas.microsoft.com/office/drawing/2014/main" id="{5273A550-E8BA-C646-A387-E5E80ED1C3AC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30507" y="249624"/>
            <a:ext cx="1343112" cy="6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;p9">
            <a:extLst>
              <a:ext uri="{FF2B5EF4-FFF2-40B4-BE49-F238E27FC236}">
                <a16:creationId xmlns:a16="http://schemas.microsoft.com/office/drawing/2014/main" id="{7C2D89B8-5121-8C48-BA77-BBC3BFFA32CA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4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Blank" preserve="1">
  <p:cSld name="Unclass-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7F7F7F">
                  <a:alpha val="2549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8"/>
          <p:cNvSpPr/>
          <p:nvPr/>
        </p:nvSpPr>
        <p:spPr>
          <a:xfrm>
            <a:off x="0" y="1020937"/>
            <a:ext cx="12192000" cy="15765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39B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7;p11" descr="Business ModelYMK.png">
            <a:extLst>
              <a:ext uri="{FF2B5EF4-FFF2-40B4-BE49-F238E27FC236}">
                <a16:creationId xmlns:a16="http://schemas.microsoft.com/office/drawing/2014/main" id="{F68D57E3-DD6A-844C-8EDD-7DEA3EC50F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;p9">
            <a:extLst>
              <a:ext uri="{FF2B5EF4-FFF2-40B4-BE49-F238E27FC236}">
                <a16:creationId xmlns:a16="http://schemas.microsoft.com/office/drawing/2014/main" id="{D418B06F-BC92-FC40-806B-4855EBE9BD82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50081D-2543-7046-9998-C3CB25285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3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quisition-Subtitle" preserve="1">
  <p:cSld name="Acquisition-Sub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2347386" y="230411"/>
            <a:ext cx="7122681" cy="6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2356835" y="639717"/>
            <a:ext cx="7113231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3"/>
          </p:nvPr>
        </p:nvSpPr>
        <p:spPr>
          <a:xfrm>
            <a:off x="727936" y="1314450"/>
            <a:ext cx="10913533" cy="510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53B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27;p11" descr="Business ModelYMK.png">
            <a:extLst>
              <a:ext uri="{FF2B5EF4-FFF2-40B4-BE49-F238E27FC236}">
                <a16:creationId xmlns:a16="http://schemas.microsoft.com/office/drawing/2014/main" id="{78E5D947-61FF-9048-B4B7-45696D0B0A8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;p9">
            <a:extLst>
              <a:ext uri="{FF2B5EF4-FFF2-40B4-BE49-F238E27FC236}">
                <a16:creationId xmlns:a16="http://schemas.microsoft.com/office/drawing/2014/main" id="{E641A93D-87AC-174D-AEB5-76DA339104BD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FA1F1-3ECA-4C49-9726-F576E8889E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42CE-B9A1-4CED-8A53-DA26C21A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DBA85-9737-4CE9-A7BE-11B663934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D8D7A-4BF3-41DB-92F9-4207F907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AE38-5D5B-4994-B0D8-FFCF94C1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AC51-8E1A-47ED-BF03-248E6F84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5677-0577-4639-BB96-E093BA99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E9FA-2539-46DA-93BF-75EF2CD27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BC84-42D5-4C1B-A3B7-F9126073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576E-564F-442C-9BDC-28682C00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B8F43-0861-4C8A-8B2B-E04F26E2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8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8D94-4CD0-4ED8-94A7-0E8CD324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FC9E6-D929-4E2B-9F28-2508A5BE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9D01-66C2-4929-9BD1-965A3FBA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9A30-986C-4410-A526-131D8E4D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039AC-09BA-4D6E-B7F7-D5E9BE37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D9A3-53C3-401B-BA07-256FC373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E29B-B20E-4A70-BAE8-B07FADF01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79FAD-E6C7-431F-8B40-B3D2F3296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F618-85C3-41AC-A152-77572C88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05150-1F43-452B-ACD9-61C9587A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9C7D9-674F-4107-AC7B-BDC0ACBF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E638-F6F0-4B87-8F2D-E312798B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59256-1138-446F-BEF7-F94180C91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0109-5C4B-45D1-AA21-20D65DBB0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06DAD-D36F-4167-823C-261F7D44D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235E5-1B5B-4D3E-94D4-3C231200E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1BA11-A21D-4F97-9DD7-73F55E56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75BD2-521C-4CA5-A2B0-24DAD571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D45DD-D27D-4626-955E-880C6417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D9F4-EA72-40C5-8608-02201DCD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BB74A-CAE3-431D-B3F2-092C71AB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102CE-69FC-4539-BB61-FA96292C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08935-89C8-45E5-9113-4C21AFF3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4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05B68-D082-430A-8AF4-8A9F8B1E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7DA4D-7527-4ED0-A170-C37B6CD1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03DD-1A3E-4DC6-B3BC-3BD18895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2870-F63C-4AD5-9E1C-340C5078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8164-75F9-4430-B2E4-73A73567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FA91F-8763-45C9-890C-0D3431BAA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20713-A7C4-4DD3-B020-243A807A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1C8B1-4686-4F6F-A51B-0A97D8F6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7C19B-D553-4DB0-91F7-87D14BC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Facer" userDrawn="1">
  <p:cSld name="Unclass-Fac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>
            <a:off x="0" y="4937"/>
            <a:ext cx="12192000" cy="101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7F7F7F">
                  <a:alpha val="2549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0" y="1020937"/>
            <a:ext cx="12192000" cy="15765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39B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727936" y="1314449"/>
            <a:ext cx="10913533" cy="513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53B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Google Shape;27;p11" descr="Business ModelYMK.png">
            <a:extLst>
              <a:ext uri="{FF2B5EF4-FFF2-40B4-BE49-F238E27FC236}">
                <a16:creationId xmlns:a16="http://schemas.microsoft.com/office/drawing/2014/main" id="{39A398D4-DDD5-5F4A-858F-F606AF53A13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4;p12">
            <a:extLst>
              <a:ext uri="{FF2B5EF4-FFF2-40B4-BE49-F238E27FC236}">
                <a16:creationId xmlns:a16="http://schemas.microsoft.com/office/drawing/2014/main" id="{764DDEBD-23C0-9F45-8B34-00563DBFA2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11;p9">
            <a:extLst>
              <a:ext uri="{FF2B5EF4-FFF2-40B4-BE49-F238E27FC236}">
                <a16:creationId xmlns:a16="http://schemas.microsoft.com/office/drawing/2014/main" id="{DC932D84-2E0B-2F40-97C7-2895C43E16A8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6C74F-4FA9-A649-8AE4-17D887A670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EECC-5A8A-4627-AAF6-BC8072F1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90F0B-E2F1-40CD-A36F-1E78559FB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40E29-230C-475B-9531-9965C9E38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D6E59-4833-476A-A831-9EC8AD83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5E43A-2F15-44F7-B910-F062591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476BE-6BD9-4276-826F-082F61B0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1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0077-C2DD-44ED-A2F1-716B7AAE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26398-4BA1-45A6-B86D-991A943E7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6465B-F228-406E-867F-F37A8A00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D36CE-830B-413A-AF32-2BEE990C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A125B-1492-4A5E-A801-26C282F1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6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9CF42-B325-424D-8142-6C4538CED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44A1B-A147-443B-98AC-250066B82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D8FC8-C5A0-4BCF-B970-CFC37F75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452B35-79DE-4C89-8B69-1E7BBA81709B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84E3-9B3B-4ACC-A5B1-C6221E28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2DB7A-2892-406E-8A60-2CE76DEB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E0E3C-5C46-4E2A-BD47-0ED227AB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quisition-Subtitle">
  <p:cSld name="Acquisition-Sub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2347386" y="230411"/>
            <a:ext cx="7122681" cy="6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2356835" y="639717"/>
            <a:ext cx="7113231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3"/>
          </p:nvPr>
        </p:nvSpPr>
        <p:spPr>
          <a:xfrm>
            <a:off x="727936" y="1314450"/>
            <a:ext cx="10913533" cy="510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53B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8" name="Google Shape;27;p11" descr="Business ModelYMK.png">
            <a:extLst>
              <a:ext uri="{FF2B5EF4-FFF2-40B4-BE49-F238E27FC236}">
                <a16:creationId xmlns:a16="http://schemas.microsoft.com/office/drawing/2014/main" id="{29CCD5C7-6F97-534E-AEF7-72EE134CFA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;p9">
            <a:extLst>
              <a:ext uri="{FF2B5EF4-FFF2-40B4-BE49-F238E27FC236}">
                <a16:creationId xmlns:a16="http://schemas.microsoft.com/office/drawing/2014/main" id="{679ED2DA-AABA-4A4E-8C2E-D8DA00DB8084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2AE798-6FC9-0542-813C-71215DB89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Title" preserve="1" userDrawn="1">
  <p:cSld name="Unclass-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3396951" y="1471386"/>
            <a:ext cx="8262860" cy="93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2B353B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tx1"/>
                </a:solidFill>
                <a:latin typeface="Franklin Gothic Demi Cond" panose="020B0603020102020204" pitchFamily="34" charset="0"/>
                <a:ea typeface="Franklin Gothic Demi Cond" panose="020B06030201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3982361" y="2351264"/>
            <a:ext cx="6221231" cy="62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353B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6221793" y="4407591"/>
            <a:ext cx="5564876" cy="6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353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6221793" y="4794635"/>
            <a:ext cx="5564881" cy="6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353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5"/>
          </p:nvPr>
        </p:nvSpPr>
        <p:spPr>
          <a:xfrm>
            <a:off x="6221779" y="5169442"/>
            <a:ext cx="5564935" cy="5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353B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21;p10">
            <a:extLst>
              <a:ext uri="{FF2B5EF4-FFF2-40B4-BE49-F238E27FC236}">
                <a16:creationId xmlns:a16="http://schemas.microsoft.com/office/drawing/2014/main" id="{998584FF-4A2D-2143-96C8-93174A2468D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4514"/>
            <a:ext cx="1343112" cy="6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;p9">
            <a:extLst>
              <a:ext uri="{FF2B5EF4-FFF2-40B4-BE49-F238E27FC236}">
                <a16:creationId xmlns:a16="http://schemas.microsoft.com/office/drawing/2014/main" id="{763AD2C8-47CF-E848-8614-E4EEE7F36C32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882B9-F230-364D-B36C-090A85CA8C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Standard-Slide" preserve="1">
  <p:cSld name="Unclass-Standard-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7F7F7F">
                  <a:alpha val="2549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tx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" name="Google Shape;25;p11"/>
          <p:cNvSpPr/>
          <p:nvPr/>
        </p:nvSpPr>
        <p:spPr>
          <a:xfrm>
            <a:off x="0" y="1020937"/>
            <a:ext cx="12192000" cy="15765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39B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727936" y="1314449"/>
            <a:ext cx="10913533" cy="51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53B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Google Shape;27;p11" descr="Business ModelYMK.png">
            <a:extLst>
              <a:ext uri="{FF2B5EF4-FFF2-40B4-BE49-F238E27FC236}">
                <a16:creationId xmlns:a16="http://schemas.microsoft.com/office/drawing/2014/main" id="{9B3ADAB6-6344-1041-8990-5FF40306344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;p9">
            <a:extLst>
              <a:ext uri="{FF2B5EF4-FFF2-40B4-BE49-F238E27FC236}">
                <a16:creationId xmlns:a16="http://schemas.microsoft.com/office/drawing/2014/main" id="{36331DC4-BBF1-0B44-81E3-9D725DFA17A4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7D5906-4CB9-6B4F-AEA1-F9E944216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1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//FOUO-Standard-Slide" preserve="1">
  <p:cSld name="U//FOUO-Standard-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7F7F7F">
                  <a:alpha val="2549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0" y="1020937"/>
            <a:ext cx="12192000" cy="15765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39B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727936" y="1314450"/>
            <a:ext cx="10913533" cy="51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53B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27;p11" descr="Business ModelYMK.png">
            <a:extLst>
              <a:ext uri="{FF2B5EF4-FFF2-40B4-BE49-F238E27FC236}">
                <a16:creationId xmlns:a16="http://schemas.microsoft.com/office/drawing/2014/main" id="{BA73142B-4175-0146-B59D-B9754344D13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;p9">
            <a:extLst>
              <a:ext uri="{FF2B5EF4-FFF2-40B4-BE49-F238E27FC236}">
                <a16:creationId xmlns:a16="http://schemas.microsoft.com/office/drawing/2014/main" id="{F8FFE782-EEF1-2746-A793-2BD612507B36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53DA1-270E-8A4A-827A-175E707DC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Facer" preserve="1">
  <p:cSld name="Unclass-Fac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7F7F7F">
                  <a:alpha val="2549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0" y="1020937"/>
            <a:ext cx="12192000" cy="15765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39B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44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44496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727936" y="1314450"/>
            <a:ext cx="10913533" cy="515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53B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A3EA3-0AA6-084D-A806-89495D8A0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  <p:pic>
        <p:nvPicPr>
          <p:cNvPr id="10" name="Google Shape;27;p11" descr="Business ModelYMK.png">
            <a:extLst>
              <a:ext uri="{FF2B5EF4-FFF2-40B4-BE49-F238E27FC236}">
                <a16:creationId xmlns:a16="http://schemas.microsoft.com/office/drawing/2014/main" id="{4738F21A-7D3B-3147-BBAC-D7BF8E35D70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;p9">
            <a:extLst>
              <a:ext uri="{FF2B5EF4-FFF2-40B4-BE49-F238E27FC236}">
                <a16:creationId xmlns:a16="http://schemas.microsoft.com/office/drawing/2014/main" id="{2CDF90C0-CB02-894C-99D6-C9EB82D5B1CF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72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Final" preserve="1">
  <p:cSld name="Unclass-Fina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1ED9CBD-539D-594E-9532-89839F8E3DBE}"/>
              </a:ext>
            </a:extLst>
          </p:cNvPr>
          <p:cNvGrpSpPr/>
          <p:nvPr userDrawn="1"/>
        </p:nvGrpSpPr>
        <p:grpSpPr>
          <a:xfrm>
            <a:off x="4207951" y="2222522"/>
            <a:ext cx="3776098" cy="2125978"/>
            <a:chOff x="2749898" y="2222522"/>
            <a:chExt cx="3776098" cy="2125978"/>
          </a:xfrm>
        </p:grpSpPr>
        <p:pic>
          <p:nvPicPr>
            <p:cNvPr id="14" name="Google Shape;50;p16">
              <a:extLst>
                <a:ext uri="{FF2B5EF4-FFF2-40B4-BE49-F238E27FC236}">
                  <a16:creationId xmlns:a16="http://schemas.microsoft.com/office/drawing/2014/main" id="{CD2DAD78-FAC3-5341-AD3B-581D7D6274F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62213" y="2222522"/>
              <a:ext cx="3584124" cy="123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51;p16">
              <a:extLst>
                <a:ext uri="{FF2B5EF4-FFF2-40B4-BE49-F238E27FC236}">
                  <a16:creationId xmlns:a16="http://schemas.microsoft.com/office/drawing/2014/main" id="{ECB957F1-1252-414E-B1AF-1D936A305873}"/>
                </a:ext>
              </a:extLst>
            </p:cNvPr>
            <p:cNvSpPr txBox="1"/>
            <p:nvPr/>
          </p:nvSpPr>
          <p:spPr>
            <a:xfrm>
              <a:off x="2749898" y="3483208"/>
              <a:ext cx="3776098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DEFENSE INFORMATION SYSTEMS AGENCY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IT Combat Support Agency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Google Shape;52;p16">
              <a:extLst>
                <a:ext uri="{FF2B5EF4-FFF2-40B4-BE49-F238E27FC236}">
                  <a16:creationId xmlns:a16="http://schemas.microsoft.com/office/drawing/2014/main" id="{4918C383-6942-034D-ADF8-C8F3C148DB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8138" y="4119556"/>
              <a:ext cx="178802" cy="178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53;p16">
              <a:extLst>
                <a:ext uri="{FF2B5EF4-FFF2-40B4-BE49-F238E27FC236}">
                  <a16:creationId xmlns:a16="http://schemas.microsoft.com/office/drawing/2014/main" id="{182B68B8-D324-CF4E-8F81-059430E292F3}"/>
                </a:ext>
              </a:extLst>
            </p:cNvPr>
            <p:cNvSpPr txBox="1"/>
            <p:nvPr/>
          </p:nvSpPr>
          <p:spPr>
            <a:xfrm>
              <a:off x="4336199" y="4086890"/>
              <a:ext cx="75854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/USDISA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" name="Google Shape;54;p16">
              <a:extLst>
                <a:ext uri="{FF2B5EF4-FFF2-40B4-BE49-F238E27FC236}">
                  <a16:creationId xmlns:a16="http://schemas.microsoft.com/office/drawing/2014/main" id="{CB3E45EB-99B7-C74C-97B9-C3CDC992CE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6043" y="4106675"/>
              <a:ext cx="216903" cy="216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55;p16">
              <a:extLst>
                <a:ext uri="{FF2B5EF4-FFF2-40B4-BE49-F238E27FC236}">
                  <a16:creationId xmlns:a16="http://schemas.microsoft.com/office/drawing/2014/main" id="{48497F11-82AE-5847-AC88-06A919B58A22}"/>
                </a:ext>
              </a:extLst>
            </p:cNvPr>
            <p:cNvSpPr txBox="1"/>
            <p:nvPr/>
          </p:nvSpPr>
          <p:spPr>
            <a:xfrm>
              <a:off x="5484097" y="4066480"/>
              <a:ext cx="8547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@USDISA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56;p16">
              <a:extLst>
                <a:ext uri="{FF2B5EF4-FFF2-40B4-BE49-F238E27FC236}">
                  <a16:creationId xmlns:a16="http://schemas.microsoft.com/office/drawing/2014/main" id="{39CEF709-FDB7-3743-A0AB-70BE232EB82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62213" y="4135929"/>
              <a:ext cx="197194" cy="177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57;p16">
              <a:extLst>
                <a:ext uri="{FF2B5EF4-FFF2-40B4-BE49-F238E27FC236}">
                  <a16:creationId xmlns:a16="http://schemas.microsoft.com/office/drawing/2014/main" id="{74230796-3706-AC44-8576-657FA8D9CC77}"/>
                </a:ext>
              </a:extLst>
            </p:cNvPr>
            <p:cNvSpPr txBox="1"/>
            <p:nvPr/>
          </p:nvSpPr>
          <p:spPr>
            <a:xfrm>
              <a:off x="3013049" y="4085780"/>
              <a:ext cx="72327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Disa.mil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9">
            <a:extLst>
              <a:ext uri="{FF2B5EF4-FFF2-40B4-BE49-F238E27FC236}">
                <a16:creationId xmlns:a16="http://schemas.microsoft.com/office/drawing/2014/main" id="{DC247229-D554-B348-9D53-32321517E7D2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5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class-Subtitle" preserve="1">
  <p:cSld name="Unclass-Sub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/>
          <p:nvPr/>
        </p:nvSpPr>
        <p:spPr>
          <a:xfrm>
            <a:off x="0" y="11017"/>
            <a:ext cx="12192000" cy="1016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7F7F7F">
                  <a:alpha val="2549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" name="Google Shape;61;p17"/>
          <p:cNvSpPr/>
          <p:nvPr/>
        </p:nvSpPr>
        <p:spPr>
          <a:xfrm>
            <a:off x="0" y="1020937"/>
            <a:ext cx="12192000" cy="15765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39B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2347386" y="230411"/>
            <a:ext cx="7122681" cy="6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2356835" y="639717"/>
            <a:ext cx="7113231" cy="51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3"/>
          </p:nvPr>
        </p:nvSpPr>
        <p:spPr>
          <a:xfrm>
            <a:off x="727936" y="1314450"/>
            <a:ext cx="10913533" cy="515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53B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35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35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5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" name="Google Shape;27;p11" descr="Business ModelYMK.png">
            <a:extLst>
              <a:ext uri="{FF2B5EF4-FFF2-40B4-BE49-F238E27FC236}">
                <a16:creationId xmlns:a16="http://schemas.microsoft.com/office/drawing/2014/main" id="{DC1CFC51-BEEB-4947-8C5B-320A04E5C44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0507" y="227122"/>
            <a:ext cx="1343111" cy="4886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;p9">
            <a:extLst>
              <a:ext uri="{FF2B5EF4-FFF2-40B4-BE49-F238E27FC236}">
                <a16:creationId xmlns:a16="http://schemas.microsoft.com/office/drawing/2014/main" id="{E90BD9CA-D244-FA44-9501-45BD7E2B7358}"/>
              </a:ext>
            </a:extLst>
          </p:cNvPr>
          <p:cNvSpPr txBox="1"/>
          <p:nvPr userDrawn="1"/>
        </p:nvSpPr>
        <p:spPr>
          <a:xfrm>
            <a:off x="4979" y="6569504"/>
            <a:ext cx="231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27F44-9A3C-1F4B-A9FD-B4A3FCFA2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16919" y="111031"/>
            <a:ext cx="744574" cy="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4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557114"/>
            <a:ext cx="12192000" cy="309268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 txBox="1"/>
          <p:nvPr/>
        </p:nvSpPr>
        <p:spPr>
          <a:xfrm>
            <a:off x="11695437" y="6568117"/>
            <a:ext cx="41293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/>
        </p:nvSpPr>
        <p:spPr>
          <a:xfrm>
            <a:off x="782971" y="6573317"/>
            <a:ext cx="10876839" cy="26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ibre Franklin Medium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DISA: TRUSTED TO CONNECT, PROTECT AND SERVE!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52" r:id="rId2"/>
    <p:sldLayoutId id="214748366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557114"/>
            <a:ext cx="12192000" cy="309268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9"/>
          <p:cNvSpPr txBox="1"/>
          <p:nvPr/>
        </p:nvSpPr>
        <p:spPr>
          <a:xfrm>
            <a:off x="782971" y="6573317"/>
            <a:ext cx="10876839" cy="26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ibre Franklin Medium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DISA: TRUSTED TO CONNECT, PROTECT AND SERVE!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71;g10bb2398a86_0_80">
            <a:extLst>
              <a:ext uri="{FF2B5EF4-FFF2-40B4-BE49-F238E27FC236}">
                <a16:creationId xmlns:a16="http://schemas.microsoft.com/office/drawing/2014/main" id="{32039DEF-C8E8-7446-8E64-CAA8C12DF41E}"/>
              </a:ext>
            </a:extLst>
          </p:cNvPr>
          <p:cNvPicPr preferRelativeResize="0"/>
          <p:nvPr userDrawn="1"/>
        </p:nvPicPr>
        <p:blipFill rotWithShape="1">
          <a:blip r:embed="rId10"/>
          <a:srcRect l="42" t="4895" r="42" b="6592"/>
          <a:stretch/>
        </p:blipFill>
        <p:spPr>
          <a:xfrm>
            <a:off x="0" y="301336"/>
            <a:ext cx="12192000" cy="63904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;p9">
            <a:extLst>
              <a:ext uri="{FF2B5EF4-FFF2-40B4-BE49-F238E27FC236}">
                <a16:creationId xmlns:a16="http://schemas.microsoft.com/office/drawing/2014/main" id="{9208AA55-92AA-9342-9723-DE22DA5EFD87}"/>
              </a:ext>
            </a:extLst>
          </p:cNvPr>
          <p:cNvSpPr txBox="1"/>
          <p:nvPr userDrawn="1"/>
        </p:nvSpPr>
        <p:spPr>
          <a:xfrm>
            <a:off x="11695437" y="6568117"/>
            <a:ext cx="41293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092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1607A-C098-4D87-8E41-2329D544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C3A4D-542C-4C01-A87F-F41C762E9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4260A-1BA4-4E5D-AA76-029C0B6D542F}"/>
              </a:ext>
            </a:extLst>
          </p:cNvPr>
          <p:cNvSpPr/>
          <p:nvPr userDrawn="1"/>
        </p:nvSpPr>
        <p:spPr>
          <a:xfrm>
            <a:off x="0" y="6585438"/>
            <a:ext cx="12192000" cy="27256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cap="small" spc="1000" baseline="0">
                <a:latin typeface="Arial" panose="020B0604020202020204" pitchFamily="34" charset="0"/>
                <a:cs typeface="Arial" panose="020B0604020202020204" pitchFamily="34" charset="0"/>
              </a:rPr>
              <a:t>DISA: Trusted to Connect, Protect and Serve</a:t>
            </a:r>
          </a:p>
        </p:txBody>
      </p:sp>
    </p:spTree>
    <p:extLst>
      <p:ext uri="{BB962C8B-B14F-4D97-AF65-F5344CB8AC3E}">
        <p14:creationId xmlns:p14="http://schemas.microsoft.com/office/powerpoint/2010/main" val="140229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omputer&#10;&#10;Description automatically generated">
            <a:extLst>
              <a:ext uri="{FF2B5EF4-FFF2-40B4-BE49-F238E27FC236}">
                <a16:creationId xmlns:a16="http://schemas.microsoft.com/office/drawing/2014/main" id="{B13022F0-6A5C-4BDF-BBBA-CD51CD295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4"/>
          <a:stretch/>
        </p:blipFill>
        <p:spPr>
          <a:xfrm>
            <a:off x="0" y="13252"/>
            <a:ext cx="12192000" cy="6563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03C4C-1AAB-45BE-94E4-14D1EAD9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9" y="294957"/>
            <a:ext cx="1867780" cy="944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6663EE-97B0-4EEC-A7B6-DCF514F57037}"/>
              </a:ext>
            </a:extLst>
          </p:cNvPr>
          <p:cNvSpPr txBox="1"/>
          <p:nvPr/>
        </p:nvSpPr>
        <p:spPr>
          <a:xfrm>
            <a:off x="6213410" y="1428452"/>
            <a:ext cx="54874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DISA in 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premier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combat support agency</a:t>
            </a:r>
          </a:p>
        </p:txBody>
      </p:sp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72257ED-C0AB-40B2-9A55-B14E44BF9E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1"/>
          <a:stretch/>
        </p:blipFill>
        <p:spPr>
          <a:xfrm>
            <a:off x="-545191" y="609600"/>
            <a:ext cx="6641191" cy="5966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034699-6AE8-4151-81D4-3D7FA9A9D5C0}"/>
              </a:ext>
            </a:extLst>
          </p:cNvPr>
          <p:cNvSpPr/>
          <p:nvPr/>
        </p:nvSpPr>
        <p:spPr>
          <a:xfrm>
            <a:off x="7087401" y="4026089"/>
            <a:ext cx="3739487" cy="1578006"/>
          </a:xfrm>
          <a:prstGeom prst="roundRect">
            <a:avLst/>
          </a:prstGeom>
          <a:solidFill>
            <a:srgbClr val="544496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Sharon Woods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Hosting and Compute Center</a:t>
            </a:r>
          </a:p>
        </p:txBody>
      </p:sp>
    </p:spTree>
    <p:extLst>
      <p:ext uri="{BB962C8B-B14F-4D97-AF65-F5344CB8AC3E}">
        <p14:creationId xmlns:p14="http://schemas.microsoft.com/office/powerpoint/2010/main" val="276368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5DAF409-0B6A-2B46-9C6C-2AAF04DE6F34}"/>
              </a:ext>
            </a:extLst>
          </p:cNvPr>
          <p:cNvSpPr txBox="1">
            <a:spLocks/>
          </p:cNvSpPr>
          <p:nvPr/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DISA Strategic Action Plan Lines of Effort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7BAC86-32F3-8649-B334-9076BFDA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0" y="1438915"/>
            <a:ext cx="1581293" cy="36226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276EF8-7BEE-FAB0-74E2-5031E997CBB5}"/>
              </a:ext>
            </a:extLst>
          </p:cNvPr>
          <p:cNvGrpSpPr/>
          <p:nvPr/>
        </p:nvGrpSpPr>
        <p:grpSpPr>
          <a:xfrm>
            <a:off x="1578866" y="1321155"/>
            <a:ext cx="1035153" cy="5118830"/>
            <a:chOff x="1468866" y="1321155"/>
            <a:chExt cx="1035153" cy="51188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AB8411-9525-8A6C-78FF-1158DF797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468866" y="1321155"/>
              <a:ext cx="1035153" cy="511883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80FF11-33E6-E947-B506-4B3CE1452989}"/>
                </a:ext>
              </a:extLst>
            </p:cNvPr>
            <p:cNvSpPr txBox="1"/>
            <p:nvPr/>
          </p:nvSpPr>
          <p:spPr>
            <a:xfrm>
              <a:off x="1749839" y="1356228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28FCD"/>
                  </a:solidFill>
                  <a:latin typeface="Franklin Gothic Demi Cond" panose="020B0603020102020204" pitchFamily="34" charset="0"/>
                </a:rPr>
                <a:t>1</a:t>
              </a:r>
              <a:endParaRPr lang="en-US" sz="4800" b="1" dirty="0">
                <a:solidFill>
                  <a:srgbClr val="728FCD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AF1348-87FB-9544-8153-7B04DC9CE64A}"/>
                </a:ext>
              </a:extLst>
            </p:cNvPr>
            <p:cNvSpPr txBox="1"/>
            <p:nvPr/>
          </p:nvSpPr>
          <p:spPr>
            <a:xfrm>
              <a:off x="1767791" y="2435282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28FCD"/>
                  </a:solidFill>
                  <a:latin typeface="Franklin Gothic Demi Cond" panose="020B0603020102020204" pitchFamily="34" charset="0"/>
                </a:rPr>
                <a:t>2</a:t>
              </a:r>
              <a:endParaRPr lang="en-US" sz="4800" b="1" dirty="0">
                <a:solidFill>
                  <a:srgbClr val="728FCD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9C3DB5-BB7A-6D40-8BD0-750833106D7B}"/>
                </a:ext>
              </a:extLst>
            </p:cNvPr>
            <p:cNvSpPr txBox="1"/>
            <p:nvPr/>
          </p:nvSpPr>
          <p:spPr>
            <a:xfrm>
              <a:off x="1767791" y="3495474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28FCD"/>
                  </a:solidFill>
                  <a:latin typeface="Franklin Gothic Demi Cond" panose="020B0603020102020204" pitchFamily="34" charset="0"/>
                </a:rPr>
                <a:t>3</a:t>
              </a:r>
              <a:endParaRPr lang="en-US" sz="4800" b="1" dirty="0">
                <a:solidFill>
                  <a:srgbClr val="728FCD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C82859-1AC6-3849-A1E7-E98F1C3D13A5}"/>
                </a:ext>
              </a:extLst>
            </p:cNvPr>
            <p:cNvSpPr txBox="1"/>
            <p:nvPr/>
          </p:nvSpPr>
          <p:spPr>
            <a:xfrm>
              <a:off x="1749839" y="4548791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28FCD"/>
                  </a:solidFill>
                  <a:latin typeface="Franklin Gothic Demi Cond" panose="020B0603020102020204" pitchFamily="34" charset="0"/>
                </a:rPr>
                <a:t>4</a:t>
              </a:r>
              <a:endParaRPr lang="en-US" sz="4800" b="1" dirty="0">
                <a:solidFill>
                  <a:srgbClr val="728FCD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C3DC83-A3F3-6C42-A367-BDE6D1188633}"/>
                </a:ext>
              </a:extLst>
            </p:cNvPr>
            <p:cNvSpPr txBox="1"/>
            <p:nvPr/>
          </p:nvSpPr>
          <p:spPr>
            <a:xfrm>
              <a:off x="1749839" y="5608983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28FCD"/>
                  </a:solidFill>
                  <a:latin typeface="Franklin Gothic Demi Cond" panose="020B0603020102020204" pitchFamily="34" charset="0"/>
                </a:rPr>
                <a:t>5</a:t>
              </a:r>
              <a:endParaRPr lang="en-US" sz="4800" b="1" dirty="0">
                <a:solidFill>
                  <a:srgbClr val="728FCD"/>
                </a:solidFill>
                <a:latin typeface="Franklin Gothic Demi Cond" panose="020B0603020102020204" pitchFamily="34" charset="0"/>
              </a:endParaRPr>
            </a:p>
          </p:txBody>
        </p:sp>
      </p:grp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362EF73A-81E4-ADBB-5AD4-D148BBA08C7E}"/>
              </a:ext>
            </a:extLst>
          </p:cNvPr>
          <p:cNvSpPr txBox="1">
            <a:spLocks/>
          </p:cNvSpPr>
          <p:nvPr/>
        </p:nvSpPr>
        <p:spPr>
          <a:xfrm>
            <a:off x="4765971" y="1438915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#1: </a:t>
            </a:r>
            <a:r>
              <a:rPr lang="en-US" dirty="0">
                <a:latin typeface="Franklin Gothic Demi Cond" panose="020B0603020102020204" pitchFamily="34" charset="0"/>
              </a:rPr>
              <a:t>Prioritize Command and Control (C2)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432AD276-5613-729B-A9B9-CA04DB625E79}"/>
              </a:ext>
            </a:extLst>
          </p:cNvPr>
          <p:cNvSpPr txBox="1">
            <a:spLocks/>
          </p:cNvSpPr>
          <p:nvPr/>
        </p:nvSpPr>
        <p:spPr>
          <a:xfrm>
            <a:off x="4765971" y="249017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#2: </a:t>
            </a:r>
            <a:r>
              <a:rPr lang="en-US" dirty="0">
                <a:latin typeface="Franklin Gothic Demi Cond" panose="020B0603020102020204" pitchFamily="34" charset="0"/>
              </a:rPr>
              <a:t>Drive Force Readiness Through Innovation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000FA7E7-AFE7-7C19-0341-F39687757E4B}"/>
              </a:ext>
            </a:extLst>
          </p:cNvPr>
          <p:cNvSpPr txBox="1">
            <a:spLocks/>
          </p:cNvSpPr>
          <p:nvPr/>
        </p:nvSpPr>
        <p:spPr>
          <a:xfrm>
            <a:off x="4765971" y="3541427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#3: </a:t>
            </a:r>
            <a:r>
              <a:rPr lang="en-US" dirty="0">
                <a:latin typeface="Franklin Gothic Demi Cond" panose="020B0603020102020204" pitchFamily="34" charset="0"/>
              </a:rPr>
              <a:t>Leverage Data as a Center of Gravity 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083B0A2D-84EE-B92C-7549-8B4C5C92DA8C}"/>
              </a:ext>
            </a:extLst>
          </p:cNvPr>
          <p:cNvSpPr txBox="1">
            <a:spLocks/>
          </p:cNvSpPr>
          <p:nvPr/>
        </p:nvSpPr>
        <p:spPr>
          <a:xfrm>
            <a:off x="4765971" y="4592683"/>
            <a:ext cx="7304109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#4: </a:t>
            </a:r>
            <a:r>
              <a:rPr lang="en-US" dirty="0">
                <a:latin typeface="Franklin Gothic Demi Cond" panose="020B0603020102020204" pitchFamily="34" charset="0"/>
              </a:rPr>
              <a:t>Harmonize Cybersecurity and the User Experience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E33BE286-8564-8618-C40B-D59B6C8DFB0D}"/>
              </a:ext>
            </a:extLst>
          </p:cNvPr>
          <p:cNvSpPr txBox="1">
            <a:spLocks/>
          </p:cNvSpPr>
          <p:nvPr/>
        </p:nvSpPr>
        <p:spPr>
          <a:xfrm>
            <a:off x="4765971" y="5643937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#5: </a:t>
            </a:r>
            <a:r>
              <a:rPr lang="en-US" dirty="0">
                <a:latin typeface="Franklin Gothic Demi Cond" panose="020B0603020102020204" pitchFamily="34" charset="0"/>
              </a:rPr>
              <a:t>Empower the Workforce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87E6C0-3AE0-4564-9EAF-7A67D1085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58" y="1356228"/>
            <a:ext cx="4017210" cy="5183549"/>
          </a:xfrm>
          <a:prstGeom prst="rect">
            <a:avLst/>
          </a:prstGeom>
          <a:ln>
            <a:noFill/>
          </a:ln>
          <a:effectLst>
            <a:reflection blurRad="12700" stA="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3447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5DAF409-0B6A-2B46-9C6C-2AAF04DE6F34}"/>
              </a:ext>
            </a:extLst>
          </p:cNvPr>
          <p:cNvSpPr txBox="1">
            <a:spLocks/>
          </p:cNvSpPr>
          <p:nvPr/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DISA Strategic Plan Lines of Effort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7BAC86-32F3-8649-B334-9076BFDA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0" y="1438915"/>
            <a:ext cx="1581293" cy="36226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276EF8-7BEE-FAB0-74E2-5031E997CBB5}"/>
              </a:ext>
            </a:extLst>
          </p:cNvPr>
          <p:cNvGrpSpPr/>
          <p:nvPr/>
        </p:nvGrpSpPr>
        <p:grpSpPr>
          <a:xfrm>
            <a:off x="1578866" y="1321155"/>
            <a:ext cx="1035153" cy="5118830"/>
            <a:chOff x="1468866" y="1321155"/>
            <a:chExt cx="1035153" cy="51188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AB8411-9525-8A6C-78FF-1158DF797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468866" y="1321155"/>
              <a:ext cx="1035153" cy="511883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80FF11-33E6-E947-B506-4B3CE1452989}"/>
                </a:ext>
              </a:extLst>
            </p:cNvPr>
            <p:cNvSpPr txBox="1"/>
            <p:nvPr/>
          </p:nvSpPr>
          <p:spPr>
            <a:xfrm>
              <a:off x="1749839" y="1356228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AF1348-87FB-9544-8153-7B04DC9CE64A}"/>
                </a:ext>
              </a:extLst>
            </p:cNvPr>
            <p:cNvSpPr txBox="1"/>
            <p:nvPr/>
          </p:nvSpPr>
          <p:spPr>
            <a:xfrm>
              <a:off x="1767791" y="2435282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28FCD"/>
                  </a:solidFill>
                  <a:latin typeface="Franklin Gothic Demi Cond" panose="020B0603020102020204" pitchFamily="34" charset="0"/>
                </a:rPr>
                <a:t>2</a:t>
              </a:r>
              <a:endParaRPr lang="en-US" sz="4800" b="1" dirty="0">
                <a:solidFill>
                  <a:srgbClr val="728FCD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9C3DB5-BB7A-6D40-8BD0-750833106D7B}"/>
                </a:ext>
              </a:extLst>
            </p:cNvPr>
            <p:cNvSpPr txBox="1"/>
            <p:nvPr/>
          </p:nvSpPr>
          <p:spPr>
            <a:xfrm>
              <a:off x="1767791" y="3495474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C82859-1AC6-3849-A1E7-E98F1C3D13A5}"/>
                </a:ext>
              </a:extLst>
            </p:cNvPr>
            <p:cNvSpPr txBox="1"/>
            <p:nvPr/>
          </p:nvSpPr>
          <p:spPr>
            <a:xfrm>
              <a:off x="1749839" y="4548791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C3DC83-A3F3-6C42-A367-BDE6D1188633}"/>
                </a:ext>
              </a:extLst>
            </p:cNvPr>
            <p:cNvSpPr txBox="1"/>
            <p:nvPr/>
          </p:nvSpPr>
          <p:spPr>
            <a:xfrm>
              <a:off x="1749839" y="5608983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</p:grp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362EF73A-81E4-ADBB-5AD4-D148BBA08C7E}"/>
              </a:ext>
            </a:extLst>
          </p:cNvPr>
          <p:cNvSpPr txBox="1">
            <a:spLocks/>
          </p:cNvSpPr>
          <p:nvPr/>
        </p:nvSpPr>
        <p:spPr>
          <a:xfrm>
            <a:off x="2534835" y="1438915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#1: Prioritize Command and Control (C2)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432AD276-5613-729B-A9B9-CA04DB625E79}"/>
              </a:ext>
            </a:extLst>
          </p:cNvPr>
          <p:cNvSpPr txBox="1">
            <a:spLocks/>
          </p:cNvSpPr>
          <p:nvPr/>
        </p:nvSpPr>
        <p:spPr>
          <a:xfrm>
            <a:off x="2534835" y="249017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#2: </a:t>
            </a:r>
            <a:r>
              <a:rPr lang="en-US" dirty="0">
                <a:latin typeface="Franklin Gothic Demi Cond" panose="020B0603020102020204" pitchFamily="34" charset="0"/>
              </a:rPr>
              <a:t>Drive Force Readiness Through Innovation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000FA7E7-AFE7-7C19-0341-F39687757E4B}"/>
              </a:ext>
            </a:extLst>
          </p:cNvPr>
          <p:cNvSpPr txBox="1">
            <a:spLocks/>
          </p:cNvSpPr>
          <p:nvPr/>
        </p:nvSpPr>
        <p:spPr>
          <a:xfrm>
            <a:off x="2534835" y="3541427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#3: Leverage Data as a Center of Gravity 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083B0A2D-84EE-B92C-7549-8B4C5C92DA8C}"/>
              </a:ext>
            </a:extLst>
          </p:cNvPr>
          <p:cNvSpPr txBox="1">
            <a:spLocks/>
          </p:cNvSpPr>
          <p:nvPr/>
        </p:nvSpPr>
        <p:spPr>
          <a:xfrm>
            <a:off x="2534835" y="4592683"/>
            <a:ext cx="800100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#4: Harmonize Cybersecurity and the User Experience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E33BE286-8564-8618-C40B-D59B6C8DFB0D}"/>
              </a:ext>
            </a:extLst>
          </p:cNvPr>
          <p:cNvSpPr txBox="1">
            <a:spLocks/>
          </p:cNvSpPr>
          <p:nvPr/>
        </p:nvSpPr>
        <p:spPr>
          <a:xfrm>
            <a:off x="2534835" y="5643937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#5: Empower the Workforce</a:t>
            </a:r>
          </a:p>
        </p:txBody>
      </p:sp>
    </p:spTree>
    <p:extLst>
      <p:ext uri="{BB962C8B-B14F-4D97-AF65-F5344CB8AC3E}">
        <p14:creationId xmlns:p14="http://schemas.microsoft.com/office/powerpoint/2010/main" val="179755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59137E-2207-1342-BB7A-385EE848E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50172"/>
              </p:ext>
            </p:extLst>
          </p:nvPr>
        </p:nvGraphicFramePr>
        <p:xfrm>
          <a:off x="1670841" y="2774437"/>
          <a:ext cx="9987759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876">
                  <a:extLst>
                    <a:ext uri="{9D8B030D-6E8A-4147-A177-3AD203B41FA5}">
                      <a16:colId xmlns:a16="http://schemas.microsoft.com/office/drawing/2014/main" val="3091486323"/>
                    </a:ext>
                  </a:extLst>
                </a:gridCol>
                <a:gridCol w="6960883">
                  <a:extLst>
                    <a:ext uri="{9D8B030D-6E8A-4147-A177-3AD203B41FA5}">
                      <a16:colId xmlns:a16="http://schemas.microsoft.com/office/drawing/2014/main" val="627667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br>
                        <a:rPr lang="en-US" sz="1600" b="1" dirty="0">
                          <a:solidFill>
                            <a:srgbClr val="194C8B"/>
                          </a:solidFill>
                        </a:rPr>
                      </a:br>
                      <a:r>
                        <a:rPr lang="en-US" sz="1600" b="1" i="1" dirty="0">
                          <a:solidFill>
                            <a:srgbClr val="194C8B"/>
                          </a:solidFill>
                        </a:rPr>
                        <a:t>Multi-Classification Commercial Cloud  </a:t>
                      </a:r>
                    </a:p>
                    <a:p>
                      <a:endParaRPr lang="en-US" sz="1600" b="1" dirty="0">
                        <a:solidFill>
                          <a:srgbClr val="194C8B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Through the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Joint Warfighting Cloud Capability (JWCC)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acquire and deliver enterprise-cloud services at all classification levels to support JADC2. The capabilities will be available from headquarters to the tactical edge, to include denied, degraded, intermittent, or limited (DDIL) environments.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701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br>
                        <a:rPr lang="en-US" sz="1600" b="1" dirty="0">
                          <a:solidFill>
                            <a:srgbClr val="194C8B"/>
                          </a:solidFill>
                        </a:rPr>
                      </a:br>
                      <a:r>
                        <a:rPr lang="en-US" sz="1600" b="1" i="1" dirty="0">
                          <a:solidFill>
                            <a:srgbClr val="194C8B"/>
                          </a:solidFill>
                        </a:rPr>
                        <a:t>Agile Innovation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Holistically implement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agile methodologies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with a focus on user needs and outcome-based analytics. Drive toward “micro-successes” by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achieving minimally viable products within 6 months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to get it into the hands of users as quickly as possible to get their feedback and begin the iteration process.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br>
                        <a:rPr lang="en-US" sz="1600" b="1" dirty="0">
                          <a:solidFill>
                            <a:srgbClr val="194C8B"/>
                          </a:solidFill>
                        </a:rPr>
                      </a:br>
                      <a:r>
                        <a:rPr lang="en-US" sz="1600" b="1" i="1" dirty="0">
                          <a:solidFill>
                            <a:srgbClr val="194C8B"/>
                          </a:solidFill>
                        </a:rPr>
                        <a:t>Cloud Adoption Accelerators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Develop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cloud adoption accelerators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such as DoD Infrastructure as Code, </a:t>
                      </a:r>
                    </a:p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 enable the rapid deployment of cloud services in a secure manner across multiple cloud service providers.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2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br>
                        <a:rPr lang="en-US" sz="1600" b="1" dirty="0">
                          <a:solidFill>
                            <a:srgbClr val="194C8B"/>
                          </a:solidFill>
                        </a:rPr>
                      </a:br>
                      <a:r>
                        <a:rPr lang="en-US" sz="1600" b="1" i="1" dirty="0">
                          <a:solidFill>
                            <a:srgbClr val="194C8B"/>
                          </a:solidFill>
                        </a:rPr>
                        <a:t>Private Cloud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Upgrade and enhance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Stratus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our private cloud offering, to meet mission </a:t>
                      </a:r>
                      <a:b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partner needs and facilitate hybrid cloud capabilities.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171655"/>
                  </a:ext>
                </a:extLst>
              </a:tr>
            </a:tbl>
          </a:graphicData>
        </a:graphic>
      </p:graphicFrame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5DAF409-0B6A-2B46-9C6C-2AAF04DE6F34}"/>
              </a:ext>
            </a:extLst>
          </p:cNvPr>
          <p:cNvSpPr txBox="1">
            <a:spLocks/>
          </p:cNvSpPr>
          <p:nvPr/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DISA Lines of Effort &amp; </a:t>
            </a:r>
            <a:r>
              <a:rPr lang="en-US" dirty="0" err="1"/>
              <a:t>HaCC</a:t>
            </a:r>
            <a:r>
              <a:rPr lang="en-US" dirty="0"/>
              <a:t> Strategic Goals</a:t>
            </a:r>
            <a:endParaRPr lang="en-US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DBB775-9498-4447-A707-93865DD9B091}"/>
              </a:ext>
            </a:extLst>
          </p:cNvPr>
          <p:cNvSpPr txBox="1">
            <a:spLocks/>
          </p:cNvSpPr>
          <p:nvPr/>
        </p:nvSpPr>
        <p:spPr>
          <a:xfrm>
            <a:off x="1642533" y="163898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#2: </a:t>
            </a:r>
            <a:r>
              <a:rPr lang="en-US" dirty="0">
                <a:latin typeface="Franklin Gothic Demi Cond" panose="020B0603020102020204" pitchFamily="34" charset="0"/>
              </a:rPr>
              <a:t>Drive Force Readiness Through Innovation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5626E-3814-1F4F-9149-B156CFB83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87" b="1"/>
          <a:stretch/>
        </p:blipFill>
        <p:spPr>
          <a:xfrm>
            <a:off x="220133" y="1312337"/>
            <a:ext cx="1608667" cy="11926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C5D1E4-1E3E-0540-A53B-CA65BA1BC400}"/>
              </a:ext>
            </a:extLst>
          </p:cNvPr>
          <p:cNvCxnSpPr>
            <a:cxnSpLocks/>
          </p:cNvCxnSpPr>
          <p:nvPr/>
        </p:nvCxnSpPr>
        <p:spPr>
          <a:xfrm>
            <a:off x="1958344" y="3838445"/>
            <a:ext cx="956478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BC2A58-CDE9-2D46-B0E3-08D02EECFBD1}"/>
              </a:ext>
            </a:extLst>
          </p:cNvPr>
          <p:cNvCxnSpPr>
            <a:cxnSpLocks/>
          </p:cNvCxnSpPr>
          <p:nvPr/>
        </p:nvCxnSpPr>
        <p:spPr>
          <a:xfrm>
            <a:off x="1958344" y="4778245"/>
            <a:ext cx="956478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D0B441-73BA-2D4A-B6FE-8E3698969B90}"/>
              </a:ext>
            </a:extLst>
          </p:cNvPr>
          <p:cNvCxnSpPr>
            <a:cxnSpLocks/>
          </p:cNvCxnSpPr>
          <p:nvPr/>
        </p:nvCxnSpPr>
        <p:spPr>
          <a:xfrm>
            <a:off x="1958344" y="5514844"/>
            <a:ext cx="956478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D26F732-3953-C947-A722-0BB8132FB2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5948" b="62483"/>
          <a:stretch/>
        </p:blipFill>
        <p:spPr>
          <a:xfrm>
            <a:off x="0" y="1176866"/>
            <a:ext cx="12192000" cy="248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4B3BCA-9944-0C47-80A1-ED73235F23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866"/>
          <a:stretch/>
        </p:blipFill>
        <p:spPr>
          <a:xfrm rot="10800000" flipH="1" flipV="1">
            <a:off x="0" y="3453098"/>
            <a:ext cx="2395467" cy="27513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CDE979-30D4-97BA-BFBA-3F8D39D6642F}"/>
              </a:ext>
            </a:extLst>
          </p:cNvPr>
          <p:cNvSpPr txBox="1"/>
          <p:nvPr/>
        </p:nvSpPr>
        <p:spPr>
          <a:xfrm>
            <a:off x="1329081" y="1673116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BECFC"/>
                </a:solidFill>
                <a:latin typeface="Franklin Gothic Demi Cond" panose="020B06030201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6AD97-1732-4334-8E4B-9912B93D01AE}"/>
              </a:ext>
            </a:extLst>
          </p:cNvPr>
          <p:cNvSpPr txBox="1"/>
          <p:nvPr/>
        </p:nvSpPr>
        <p:spPr>
          <a:xfrm>
            <a:off x="1894336" y="2249424"/>
            <a:ext cx="722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Wouldn’t it be cool if…..</a:t>
            </a:r>
          </a:p>
        </p:txBody>
      </p:sp>
    </p:spTree>
    <p:extLst>
      <p:ext uri="{BB962C8B-B14F-4D97-AF65-F5344CB8AC3E}">
        <p14:creationId xmlns:p14="http://schemas.microsoft.com/office/powerpoint/2010/main" val="227198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5DAF409-0B6A-2B46-9C6C-2AAF04DE6F34}"/>
              </a:ext>
            </a:extLst>
          </p:cNvPr>
          <p:cNvSpPr txBox="1">
            <a:spLocks/>
          </p:cNvSpPr>
          <p:nvPr/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DISA Strategic Plan Lines of Effort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7BAC86-32F3-8649-B334-9076BFDA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0" y="1438915"/>
            <a:ext cx="1581293" cy="36226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276EF8-7BEE-FAB0-74E2-5031E997CBB5}"/>
              </a:ext>
            </a:extLst>
          </p:cNvPr>
          <p:cNvGrpSpPr/>
          <p:nvPr/>
        </p:nvGrpSpPr>
        <p:grpSpPr>
          <a:xfrm>
            <a:off x="1578866" y="1321155"/>
            <a:ext cx="1035153" cy="5118830"/>
            <a:chOff x="1468866" y="1321155"/>
            <a:chExt cx="1035153" cy="51188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AB8411-9525-8A6C-78FF-1158DF797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468866" y="1321155"/>
              <a:ext cx="1035153" cy="511883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80FF11-33E6-E947-B506-4B3CE1452989}"/>
                </a:ext>
              </a:extLst>
            </p:cNvPr>
            <p:cNvSpPr txBox="1"/>
            <p:nvPr/>
          </p:nvSpPr>
          <p:spPr>
            <a:xfrm>
              <a:off x="1749839" y="1356228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AF1348-87FB-9544-8153-7B04DC9CE64A}"/>
                </a:ext>
              </a:extLst>
            </p:cNvPr>
            <p:cNvSpPr txBox="1"/>
            <p:nvPr/>
          </p:nvSpPr>
          <p:spPr>
            <a:xfrm>
              <a:off x="1767791" y="2435282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9C3DB5-BB7A-6D40-8BD0-750833106D7B}"/>
                </a:ext>
              </a:extLst>
            </p:cNvPr>
            <p:cNvSpPr txBox="1"/>
            <p:nvPr/>
          </p:nvSpPr>
          <p:spPr>
            <a:xfrm>
              <a:off x="1767791" y="3495474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C82859-1AC6-3849-A1E7-E98F1C3D13A5}"/>
                </a:ext>
              </a:extLst>
            </p:cNvPr>
            <p:cNvSpPr txBox="1"/>
            <p:nvPr/>
          </p:nvSpPr>
          <p:spPr>
            <a:xfrm>
              <a:off x="1749839" y="4548791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Demi Cond" panose="020B0603020102020204" pitchFamily="34" charset="0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C3DC83-A3F3-6C42-A367-BDE6D1188633}"/>
                </a:ext>
              </a:extLst>
            </p:cNvPr>
            <p:cNvSpPr txBox="1"/>
            <p:nvPr/>
          </p:nvSpPr>
          <p:spPr>
            <a:xfrm>
              <a:off x="1749839" y="5608983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28FCD"/>
                  </a:solidFill>
                  <a:latin typeface="Franklin Gothic Demi Cond" panose="020B0603020102020204" pitchFamily="34" charset="0"/>
                </a:rPr>
                <a:t>5</a:t>
              </a:r>
              <a:endParaRPr lang="en-US" sz="4800" b="1" dirty="0">
                <a:solidFill>
                  <a:srgbClr val="728FCD"/>
                </a:solidFill>
                <a:latin typeface="Franklin Gothic Demi Cond" panose="020B0603020102020204" pitchFamily="34" charset="0"/>
              </a:endParaRPr>
            </a:p>
          </p:txBody>
        </p:sp>
      </p:grp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362EF73A-81E4-ADBB-5AD4-D148BBA08C7E}"/>
              </a:ext>
            </a:extLst>
          </p:cNvPr>
          <p:cNvSpPr txBox="1">
            <a:spLocks/>
          </p:cNvSpPr>
          <p:nvPr/>
        </p:nvSpPr>
        <p:spPr>
          <a:xfrm>
            <a:off x="2534835" y="1438915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#1: Prioritize Command and Control (C2)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432AD276-5613-729B-A9B9-CA04DB625E79}"/>
              </a:ext>
            </a:extLst>
          </p:cNvPr>
          <p:cNvSpPr txBox="1">
            <a:spLocks/>
          </p:cNvSpPr>
          <p:nvPr/>
        </p:nvSpPr>
        <p:spPr>
          <a:xfrm>
            <a:off x="2534835" y="249017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#2: Drive Force Readiness Through Innovation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000FA7E7-AFE7-7C19-0341-F39687757E4B}"/>
              </a:ext>
            </a:extLst>
          </p:cNvPr>
          <p:cNvSpPr txBox="1">
            <a:spLocks/>
          </p:cNvSpPr>
          <p:nvPr/>
        </p:nvSpPr>
        <p:spPr>
          <a:xfrm>
            <a:off x="2534835" y="3541427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#3: Leverage Data as a Center of Gravity 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083B0A2D-84EE-B92C-7549-8B4C5C92DA8C}"/>
              </a:ext>
            </a:extLst>
          </p:cNvPr>
          <p:cNvSpPr txBox="1">
            <a:spLocks/>
          </p:cNvSpPr>
          <p:nvPr/>
        </p:nvSpPr>
        <p:spPr>
          <a:xfrm>
            <a:off x="2534835" y="4592683"/>
            <a:ext cx="8001000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LOE #4: Harmonize Cybersecurity and the User Experience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E33BE286-8564-8618-C40B-D59B6C8DFB0D}"/>
              </a:ext>
            </a:extLst>
          </p:cNvPr>
          <p:cNvSpPr txBox="1">
            <a:spLocks/>
          </p:cNvSpPr>
          <p:nvPr/>
        </p:nvSpPr>
        <p:spPr>
          <a:xfrm>
            <a:off x="2534835" y="5643937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#5: </a:t>
            </a:r>
            <a:r>
              <a:rPr lang="en-US" dirty="0">
                <a:latin typeface="Franklin Gothic Demi Cond" panose="020B0603020102020204" pitchFamily="34" charset="0"/>
              </a:rPr>
              <a:t>Empower the Workforce</a:t>
            </a:r>
          </a:p>
        </p:txBody>
      </p:sp>
    </p:spTree>
    <p:extLst>
      <p:ext uri="{BB962C8B-B14F-4D97-AF65-F5344CB8AC3E}">
        <p14:creationId xmlns:p14="http://schemas.microsoft.com/office/powerpoint/2010/main" val="85653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648D66-989E-F445-8BF5-52C24A8E7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46599"/>
              </p:ext>
            </p:extLst>
          </p:nvPr>
        </p:nvGraphicFramePr>
        <p:xfrm>
          <a:off x="1882141" y="2170934"/>
          <a:ext cx="927692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859">
                  <a:extLst>
                    <a:ext uri="{9D8B030D-6E8A-4147-A177-3AD203B41FA5}">
                      <a16:colId xmlns:a16="http://schemas.microsoft.com/office/drawing/2014/main" val="3091486323"/>
                    </a:ext>
                  </a:extLst>
                </a:gridCol>
                <a:gridCol w="6333067">
                  <a:extLst>
                    <a:ext uri="{9D8B030D-6E8A-4147-A177-3AD203B41FA5}">
                      <a16:colId xmlns:a16="http://schemas.microsoft.com/office/drawing/2014/main" val="627667584"/>
                    </a:ext>
                  </a:extLst>
                </a:gridCol>
              </a:tblGrid>
              <a:tr h="941998">
                <a:tc>
                  <a:txBody>
                    <a:bodyPr/>
                    <a:lstStyle/>
                    <a:p>
                      <a:endParaRPr lang="en-US" sz="1600" b="0" i="1" dirty="0">
                        <a:solidFill>
                          <a:srgbClr val="194C8B"/>
                        </a:solidFill>
                      </a:endParaRPr>
                    </a:p>
                    <a:p>
                      <a:r>
                        <a:rPr lang="en-US" sz="1600" b="0" i="1" dirty="0">
                          <a:solidFill>
                            <a:srgbClr val="194C8B"/>
                          </a:solidFill>
                        </a:rPr>
                        <a:t>Continuous Learning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Establish a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Senior Training Champion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to facilitate the consolidation and gap analysis of current training opportunities. Create a training framework that cultivates the “technician of the future” who can operate across all hosting and compute disciplines.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701104"/>
                  </a:ext>
                </a:extLst>
              </a:tr>
            </a:tbl>
          </a:graphicData>
        </a:graphic>
      </p:graphicFrame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5DAF409-0B6A-2B46-9C6C-2AAF04DE6F34}"/>
              </a:ext>
            </a:extLst>
          </p:cNvPr>
          <p:cNvSpPr txBox="1">
            <a:spLocks/>
          </p:cNvSpPr>
          <p:nvPr/>
        </p:nvSpPr>
        <p:spPr>
          <a:xfrm>
            <a:off x="2347386" y="243191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DISA Lines of Effort &amp; </a:t>
            </a:r>
            <a:r>
              <a:rPr lang="en-US" dirty="0" err="1"/>
              <a:t>HaCC</a:t>
            </a:r>
            <a:r>
              <a:rPr lang="en-US" dirty="0"/>
              <a:t> Strategic Goals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1EB99EE-4120-6D43-A84C-B8E1E4775E6B}"/>
              </a:ext>
            </a:extLst>
          </p:cNvPr>
          <p:cNvSpPr txBox="1">
            <a:spLocks/>
          </p:cNvSpPr>
          <p:nvPr/>
        </p:nvSpPr>
        <p:spPr>
          <a:xfrm>
            <a:off x="1642533" y="1639105"/>
            <a:ext cx="6726767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353B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728FCD"/>
                </a:solidFill>
                <a:latin typeface="Franklin Gothic Demi Cond" panose="020B0603020102020204" pitchFamily="34" charset="0"/>
              </a:rPr>
              <a:t>LOE #5: </a:t>
            </a:r>
            <a:r>
              <a:rPr lang="en-US" dirty="0">
                <a:latin typeface="Franklin Gothic Demi Cond" panose="020B0603020102020204" pitchFamily="34" charset="0"/>
              </a:rPr>
              <a:t>Empower the Workforce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74DADF-9D98-C846-9A6A-446B08468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872" b="1"/>
          <a:stretch/>
        </p:blipFill>
        <p:spPr>
          <a:xfrm>
            <a:off x="220133" y="1276310"/>
            <a:ext cx="1608667" cy="122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82675F-A812-DE4D-8880-3556BF541C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5948" b="62483"/>
          <a:stretch/>
        </p:blipFill>
        <p:spPr>
          <a:xfrm>
            <a:off x="0" y="1176866"/>
            <a:ext cx="12192000" cy="24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2B15E-9836-0C2B-AD16-4F9F63966B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002" b="7002"/>
          <a:stretch/>
        </p:blipFill>
        <p:spPr>
          <a:xfrm>
            <a:off x="0" y="3313841"/>
            <a:ext cx="12192000" cy="32491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562C3C-DD73-F6FD-6609-4D0505B54740}"/>
              </a:ext>
            </a:extLst>
          </p:cNvPr>
          <p:cNvSpPr txBox="1"/>
          <p:nvPr/>
        </p:nvSpPr>
        <p:spPr>
          <a:xfrm>
            <a:off x="1329081" y="1673116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BECFC"/>
                </a:solidFill>
                <a:latin typeface="Franklin Gothic Demi Cond" panose="020B0603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78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person, sitting&#10;&#10;Description automatically generated">
            <a:extLst>
              <a:ext uri="{FF2B5EF4-FFF2-40B4-BE49-F238E27FC236}">
                <a16:creationId xmlns:a16="http://schemas.microsoft.com/office/drawing/2014/main" id="{255DE3E0-E627-4AE6-8F4F-3E8C98D00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 b="10120"/>
          <a:stretch/>
        </p:blipFill>
        <p:spPr>
          <a:xfrm>
            <a:off x="0" y="0"/>
            <a:ext cx="12192000" cy="6579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40EB1-04C3-44D2-9986-155945D29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7"/>
          <a:stretch/>
        </p:blipFill>
        <p:spPr>
          <a:xfrm>
            <a:off x="10656965" y="298629"/>
            <a:ext cx="1389371" cy="520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02E7A4-C81B-43FD-99DF-52DB1B646554}"/>
              </a:ext>
            </a:extLst>
          </p:cNvPr>
          <p:cNvSpPr txBox="1"/>
          <p:nvPr/>
        </p:nvSpPr>
        <p:spPr>
          <a:xfrm>
            <a:off x="81573" y="1675116"/>
            <a:ext cx="4134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BOTTOM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066CD-2ABD-4270-B39E-E1B8506D883A}"/>
              </a:ext>
            </a:extLst>
          </p:cNvPr>
          <p:cNvSpPr txBox="1"/>
          <p:nvPr/>
        </p:nvSpPr>
        <p:spPr>
          <a:xfrm>
            <a:off x="119244" y="4246154"/>
            <a:ext cx="8870643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Prioritizing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Delivering Capability to the Warfighter</a:t>
            </a:r>
          </a:p>
        </p:txBody>
      </p:sp>
      <p:pic>
        <p:nvPicPr>
          <p:cNvPr id="9" name="Picture 8" descr="A picture containing person, indoor, person, dark&#10;&#10;Description automatically generated">
            <a:extLst>
              <a:ext uri="{FF2B5EF4-FFF2-40B4-BE49-F238E27FC236}">
                <a16:creationId xmlns:a16="http://schemas.microsoft.com/office/drawing/2014/main" id="{461D94A1-7616-4085-BEBF-5F5F25DBE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r="23517"/>
          <a:stretch/>
        </p:blipFill>
        <p:spPr>
          <a:xfrm>
            <a:off x="7448765" y="1076135"/>
            <a:ext cx="4743236" cy="578186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32FAB-0C9B-4CD9-A3E7-CA557A62A815}"/>
              </a:ext>
            </a:extLst>
          </p:cNvPr>
          <p:cNvCxnSpPr/>
          <p:nvPr/>
        </p:nvCxnSpPr>
        <p:spPr>
          <a:xfrm>
            <a:off x="215757" y="4235880"/>
            <a:ext cx="3195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55195"/>
      </p:ext>
    </p:extLst>
  </p:cSld>
  <p:clrMapOvr>
    <a:masterClrMapping/>
  </p:clrMapOvr>
</p:sld>
</file>

<file path=ppt/theme/theme1.xml><?xml version="1.0" encoding="utf-8"?>
<a:theme xmlns:a="http://schemas.openxmlformats.org/drawingml/2006/main" name="Unclassified Slide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nclassified Slide Template">
  <a:themeElements>
    <a:clrScheme name="HaCC Colors">
      <a:dk1>
        <a:srgbClr val="000000"/>
      </a:dk1>
      <a:lt1>
        <a:srgbClr val="FFFFFF"/>
      </a:lt1>
      <a:dk2>
        <a:srgbClr val="16437E"/>
      </a:dk2>
      <a:lt2>
        <a:srgbClr val="EEECE1"/>
      </a:lt2>
      <a:accent1>
        <a:srgbClr val="87B2DE"/>
      </a:accent1>
      <a:accent2>
        <a:srgbClr val="788DC7"/>
      </a:accent2>
      <a:accent3>
        <a:srgbClr val="09214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A3A14C03C3D47857F3A773B706D4C" ma:contentTypeVersion="10" ma:contentTypeDescription="Create a new document." ma:contentTypeScope="" ma:versionID="c5822b93c853ea2910c35198658a4158">
  <xsd:schema xmlns:xsd="http://www.w3.org/2001/XMLSchema" xmlns:xs="http://www.w3.org/2001/XMLSchema" xmlns:p="http://schemas.microsoft.com/office/2006/metadata/properties" xmlns:ns2="7dc48f26-b607-4227-8fac-fb192309bdb0" xmlns:ns3="2835f136-edd8-4267-974d-c8328a144ddf" targetNamespace="http://schemas.microsoft.com/office/2006/metadata/properties" ma:root="true" ma:fieldsID="36a30e8713e2f4f4c93a8d519050a549" ns2:_="" ns3:_="">
    <xsd:import namespace="7dc48f26-b607-4227-8fac-fb192309bdb0"/>
    <xsd:import namespace="2835f136-edd8-4267-974d-c8328a144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48f26-b607-4227-8fac-fb192309b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5f136-edd8-4267-974d-c8328a144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232CA-3D57-4187-BBFF-5CF7625DB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48f26-b607-4227-8fac-fb192309bdb0"/>
    <ds:schemaRef ds:uri="2835f136-edd8-4267-974d-c8328a144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A62D7-29E6-4E38-9BCD-8ECCE8CA5F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B5F62C-C88C-44D7-AB59-A17C48A2E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9265</TotalTime>
  <Words>559</Words>
  <Application>Microsoft Macintosh PowerPoint</Application>
  <PresentationFormat>Widescreen</PresentationFormat>
  <Paragraphs>73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Franklin Gothic Medium Cond</vt:lpstr>
      <vt:lpstr>Franklin Gothic Demi Cond</vt:lpstr>
      <vt:lpstr>Calibri</vt:lpstr>
      <vt:lpstr>Arial</vt:lpstr>
      <vt:lpstr>Calibri Light</vt:lpstr>
      <vt:lpstr>Libre Franklin Medium</vt:lpstr>
      <vt:lpstr>Unclassified Slide Template</vt:lpstr>
      <vt:lpstr>1_Unclassified Slide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profile</dc:creator>
  <cp:lastModifiedBy>VanJohnson, Rachel</cp:lastModifiedBy>
  <cp:revision>158</cp:revision>
  <dcterms:created xsi:type="dcterms:W3CDTF">2015-02-10T17:57:20Z</dcterms:created>
  <dcterms:modified xsi:type="dcterms:W3CDTF">2022-06-01T21:58:36Z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0x010100656A3A14C03C3D47857F3A773B706D4C</vt:lpwstr>
  </property>
  <property fmtid="{D5CDD505-2E9C-101B-9397-08002B2CF9AE}" pid="3" name="_dlc_DocIdItemGuid">
    <vt:lpwstr>6eca17ef-250c-40bf-b10d-ccc92853ba90</vt:lpwstr>
  </property>
</Properties>
</file>