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56" r:id="rId5"/>
  </p:sldMasterIdLst>
  <p:notesMasterIdLst>
    <p:notesMasterId r:id="rId14"/>
  </p:notesMasterIdLst>
  <p:handoutMasterIdLst>
    <p:handoutMasterId r:id="rId15"/>
  </p:handoutMasterIdLst>
  <p:sldIdLst>
    <p:sldId id="2508" r:id="rId6"/>
    <p:sldId id="3210" r:id="rId7"/>
    <p:sldId id="3202" r:id="rId8"/>
    <p:sldId id="3201" r:id="rId9"/>
    <p:sldId id="3209" r:id="rId10"/>
    <p:sldId id="440" r:id="rId11"/>
    <p:sldId id="3213" r:id="rId12"/>
    <p:sldId id="3207" r:id="rId13"/>
  </p:sldIdLst>
  <p:sldSz cx="12192000" cy="6858000"/>
  <p:notesSz cx="7016750" cy="930275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6B2A101F-0B1F-4232-A776-AC0C1AAD80AF}">
          <p14:sldIdLst>
            <p14:sldId id="2508"/>
            <p14:sldId id="3210"/>
            <p14:sldId id="3202"/>
            <p14:sldId id="3201"/>
            <p14:sldId id="3209"/>
            <p14:sldId id="440"/>
            <p14:sldId id="3213"/>
            <p14:sldId id="320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0" userDrawn="1">
          <p15:clr>
            <a:srgbClr val="A4A3A4"/>
          </p15:clr>
        </p15:guide>
        <p15:guide id="2" pos="221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SIER, CLINTON E Maj Gen USAF HAF AF/AF/A5R" initials="CCEMGUHA" lastIdx="18" clrIdx="0">
    <p:extLst>
      <p:ext uri="{19B8F6BF-5375-455C-9EA6-DF929625EA0E}">
        <p15:presenceInfo xmlns:p15="http://schemas.microsoft.com/office/powerpoint/2012/main" userId="S-1-5-21-1271409858-1095883707-2794662393-3124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D83"/>
    <a:srgbClr val="151C77"/>
    <a:srgbClr val="336600"/>
    <a:srgbClr val="FF9966"/>
    <a:srgbClr val="6699FF"/>
    <a:srgbClr val="990000"/>
    <a:srgbClr val="CC00FF"/>
    <a:srgbClr val="FFCC00"/>
    <a:srgbClr val="CC99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8" autoAdjust="0"/>
    <p:restoredTop sz="93673" autoAdjust="0"/>
  </p:normalViewPr>
  <p:slideViewPr>
    <p:cSldViewPr snapToGrid="0">
      <p:cViewPr varScale="1">
        <p:scale>
          <a:sx n="61" d="100"/>
          <a:sy n="61" d="100"/>
        </p:scale>
        <p:origin x="656" y="56"/>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Grid="0">
      <p:cViewPr>
        <p:scale>
          <a:sx n="50" d="100"/>
          <a:sy n="50" d="100"/>
        </p:scale>
        <p:origin x="4608" y="1092"/>
      </p:cViewPr>
      <p:guideLst>
        <p:guide orient="horz" pos="2930"/>
        <p:guide pos="221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5" y="1"/>
            <a:ext cx="3040487" cy="460062"/>
          </a:xfrm>
          <a:prstGeom prst="rect">
            <a:avLst/>
          </a:prstGeom>
          <a:noFill/>
          <a:ln w="12700">
            <a:noFill/>
            <a:miter lim="800000"/>
            <a:headEnd/>
            <a:tailEnd/>
          </a:ln>
          <a:effectLst/>
        </p:spPr>
        <p:txBody>
          <a:bodyPr vert="horz" wrap="square" lIns="93009" tIns="46500" rIns="93009" bIns="46500" numCol="1" anchor="t" anchorCtr="0" compatLnSpc="1">
            <a:prstTxWarp prst="textNoShape">
              <a:avLst/>
            </a:prstTxWarp>
          </a:bodyPr>
          <a:lstStyle>
            <a:lvl1pPr algn="l">
              <a:defRPr sz="1200">
                <a:latin typeface="Arial" charset="0"/>
              </a:defRPr>
            </a:lvl1pPr>
          </a:lstStyle>
          <a:p>
            <a:pPr>
              <a:defRPr/>
            </a:pPr>
            <a:endParaRPr lang="en-US" dirty="0"/>
          </a:p>
        </p:txBody>
      </p:sp>
      <p:sp>
        <p:nvSpPr>
          <p:cNvPr id="82947" name="Rectangle 3"/>
          <p:cNvSpPr>
            <a:spLocks noGrp="1" noChangeArrowheads="1"/>
          </p:cNvSpPr>
          <p:nvPr>
            <p:ph type="dt" sz="quarter" idx="1"/>
          </p:nvPr>
        </p:nvSpPr>
        <p:spPr bwMode="auto">
          <a:xfrm>
            <a:off x="3976267" y="1"/>
            <a:ext cx="3040485" cy="460062"/>
          </a:xfrm>
          <a:prstGeom prst="rect">
            <a:avLst/>
          </a:prstGeom>
          <a:noFill/>
          <a:ln w="12700">
            <a:noFill/>
            <a:miter lim="800000"/>
            <a:headEnd/>
            <a:tailEnd/>
          </a:ln>
          <a:effectLst/>
        </p:spPr>
        <p:txBody>
          <a:bodyPr vert="horz" wrap="square" lIns="93009" tIns="46500" rIns="93009" bIns="46500" numCol="1" anchor="t" anchorCtr="0" compatLnSpc="1">
            <a:prstTxWarp prst="textNoShape">
              <a:avLst/>
            </a:prstTxWarp>
          </a:bodyPr>
          <a:lstStyle>
            <a:lvl1pPr algn="r">
              <a:defRPr sz="1200">
                <a:latin typeface="Arial" charset="0"/>
              </a:defRPr>
            </a:lvl1pPr>
          </a:lstStyle>
          <a:p>
            <a:pPr>
              <a:defRPr/>
            </a:pPr>
            <a:endParaRPr lang="en-US" dirty="0"/>
          </a:p>
        </p:txBody>
      </p:sp>
      <p:sp>
        <p:nvSpPr>
          <p:cNvPr id="82948" name="Rectangle 4"/>
          <p:cNvSpPr>
            <a:spLocks noGrp="1" noChangeArrowheads="1"/>
          </p:cNvSpPr>
          <p:nvPr>
            <p:ph type="ftr" sz="quarter" idx="2"/>
          </p:nvPr>
        </p:nvSpPr>
        <p:spPr bwMode="auto">
          <a:xfrm>
            <a:off x="5" y="8830001"/>
            <a:ext cx="3040487" cy="460062"/>
          </a:xfrm>
          <a:prstGeom prst="rect">
            <a:avLst/>
          </a:prstGeom>
          <a:noFill/>
          <a:ln w="12700">
            <a:noFill/>
            <a:miter lim="800000"/>
            <a:headEnd/>
            <a:tailEnd/>
          </a:ln>
          <a:effectLst/>
        </p:spPr>
        <p:txBody>
          <a:bodyPr vert="horz" wrap="square" lIns="93009" tIns="46500" rIns="93009" bIns="46500" numCol="1" anchor="b" anchorCtr="0" compatLnSpc="1">
            <a:prstTxWarp prst="textNoShape">
              <a:avLst/>
            </a:prstTxWarp>
          </a:bodyPr>
          <a:lstStyle>
            <a:lvl1pPr algn="l">
              <a:defRPr sz="1200">
                <a:latin typeface="Arial" charset="0"/>
              </a:defRPr>
            </a:lvl1pPr>
          </a:lstStyle>
          <a:p>
            <a:pPr>
              <a:defRPr/>
            </a:pPr>
            <a:endParaRPr lang="en-US" dirty="0"/>
          </a:p>
        </p:txBody>
      </p:sp>
      <p:sp>
        <p:nvSpPr>
          <p:cNvPr id="82949" name="Rectangle 5"/>
          <p:cNvSpPr>
            <a:spLocks noGrp="1" noChangeArrowheads="1"/>
          </p:cNvSpPr>
          <p:nvPr>
            <p:ph type="sldNum" sz="quarter" idx="3"/>
          </p:nvPr>
        </p:nvSpPr>
        <p:spPr bwMode="auto">
          <a:xfrm>
            <a:off x="3976267" y="8830001"/>
            <a:ext cx="3040485" cy="460062"/>
          </a:xfrm>
          <a:prstGeom prst="rect">
            <a:avLst/>
          </a:prstGeom>
          <a:noFill/>
          <a:ln w="12700">
            <a:noFill/>
            <a:miter lim="800000"/>
            <a:headEnd/>
            <a:tailEnd/>
          </a:ln>
          <a:effectLst/>
        </p:spPr>
        <p:txBody>
          <a:bodyPr vert="horz" wrap="square" lIns="93009" tIns="46500" rIns="93009" bIns="46500" numCol="1" anchor="b" anchorCtr="0" compatLnSpc="1">
            <a:prstTxWarp prst="textNoShape">
              <a:avLst/>
            </a:prstTxWarp>
          </a:bodyPr>
          <a:lstStyle>
            <a:lvl1pPr algn="r">
              <a:defRPr sz="1200"/>
            </a:lvl1pPr>
          </a:lstStyle>
          <a:p>
            <a:pPr>
              <a:defRPr/>
            </a:pPr>
            <a:fld id="{32DDD842-577F-4E6C-A169-DD40CF1596CD}" type="slidenum">
              <a:rPr lang="en-US" altLang="en-US"/>
              <a:pPr>
                <a:defRPr/>
              </a:pPr>
              <a:t>‹#›</a:t>
            </a:fld>
            <a:endParaRPr lang="en-US" altLang="en-US" dirty="0"/>
          </a:p>
        </p:txBody>
      </p:sp>
    </p:spTree>
    <p:extLst>
      <p:ext uri="{BB962C8B-B14F-4D97-AF65-F5344CB8AC3E}">
        <p14:creationId xmlns:p14="http://schemas.microsoft.com/office/powerpoint/2010/main" val="1482631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5" y="2"/>
            <a:ext cx="3040487" cy="464821"/>
          </a:xfrm>
          <a:prstGeom prst="rect">
            <a:avLst/>
          </a:prstGeom>
          <a:noFill/>
          <a:ln w="9525">
            <a:noFill/>
            <a:miter lim="800000"/>
            <a:headEnd/>
            <a:tailEnd/>
          </a:ln>
          <a:effectLst/>
        </p:spPr>
        <p:txBody>
          <a:bodyPr vert="horz" wrap="square" lIns="93009" tIns="46500" rIns="93009" bIns="46500" numCol="1" anchor="t" anchorCtr="0" compatLnSpc="1">
            <a:prstTxWarp prst="textNoShape">
              <a:avLst/>
            </a:prstTxWarp>
          </a:bodyPr>
          <a:lstStyle>
            <a:lvl1pPr algn="l">
              <a:defRPr sz="1200">
                <a:latin typeface="Arial" charset="0"/>
              </a:defRPr>
            </a:lvl1pPr>
          </a:lstStyle>
          <a:p>
            <a:pPr>
              <a:defRPr/>
            </a:pPr>
            <a:endParaRPr lang="en-US" dirty="0"/>
          </a:p>
        </p:txBody>
      </p:sp>
      <p:sp>
        <p:nvSpPr>
          <p:cNvPr id="39939" name="Rectangle 3"/>
          <p:cNvSpPr>
            <a:spLocks noGrp="1" noChangeArrowheads="1"/>
          </p:cNvSpPr>
          <p:nvPr>
            <p:ph type="dt" idx="1"/>
          </p:nvPr>
        </p:nvSpPr>
        <p:spPr bwMode="auto">
          <a:xfrm>
            <a:off x="3976267" y="2"/>
            <a:ext cx="3040485" cy="464821"/>
          </a:xfrm>
          <a:prstGeom prst="rect">
            <a:avLst/>
          </a:prstGeom>
          <a:noFill/>
          <a:ln w="9525">
            <a:noFill/>
            <a:miter lim="800000"/>
            <a:headEnd/>
            <a:tailEnd/>
          </a:ln>
          <a:effectLst/>
        </p:spPr>
        <p:txBody>
          <a:bodyPr vert="horz" wrap="square" lIns="93009" tIns="46500" rIns="93009" bIns="46500" numCol="1" anchor="t" anchorCtr="0" compatLnSpc="1">
            <a:prstTxWarp prst="textNoShape">
              <a:avLst/>
            </a:prstTxWarp>
          </a:bodyPr>
          <a:lstStyle>
            <a:lvl1pPr algn="r">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407988" y="696913"/>
            <a:ext cx="6200775"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35782" y="4419762"/>
            <a:ext cx="5145195" cy="4184969"/>
          </a:xfrm>
          <a:prstGeom prst="rect">
            <a:avLst/>
          </a:prstGeom>
          <a:noFill/>
          <a:ln w="9525">
            <a:noFill/>
            <a:miter lim="800000"/>
            <a:headEnd/>
            <a:tailEnd/>
          </a:ln>
          <a:effectLst/>
        </p:spPr>
        <p:txBody>
          <a:bodyPr vert="horz" wrap="square" lIns="93009" tIns="46500" rIns="93009" bIns="465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5" y="8837934"/>
            <a:ext cx="3040487" cy="464819"/>
          </a:xfrm>
          <a:prstGeom prst="rect">
            <a:avLst/>
          </a:prstGeom>
          <a:noFill/>
          <a:ln w="9525">
            <a:noFill/>
            <a:miter lim="800000"/>
            <a:headEnd/>
            <a:tailEnd/>
          </a:ln>
          <a:effectLst/>
        </p:spPr>
        <p:txBody>
          <a:bodyPr vert="horz" wrap="square" lIns="93009" tIns="46500" rIns="93009" bIns="46500" numCol="1" anchor="b" anchorCtr="0" compatLnSpc="1">
            <a:prstTxWarp prst="textNoShape">
              <a:avLst/>
            </a:prstTxWarp>
          </a:bodyPr>
          <a:lstStyle>
            <a:lvl1pPr algn="l">
              <a:defRPr sz="1200">
                <a:latin typeface="Arial" charset="0"/>
              </a:defRPr>
            </a:lvl1pPr>
          </a:lstStyle>
          <a:p>
            <a:pPr>
              <a:defRPr/>
            </a:pPr>
            <a:endParaRPr lang="en-US" dirty="0"/>
          </a:p>
        </p:txBody>
      </p:sp>
      <p:sp>
        <p:nvSpPr>
          <p:cNvPr id="39943" name="Rectangle 7"/>
          <p:cNvSpPr>
            <a:spLocks noGrp="1" noChangeArrowheads="1"/>
          </p:cNvSpPr>
          <p:nvPr>
            <p:ph type="sldNum" sz="quarter" idx="5"/>
          </p:nvPr>
        </p:nvSpPr>
        <p:spPr bwMode="auto">
          <a:xfrm>
            <a:off x="3976267" y="8837934"/>
            <a:ext cx="3040485" cy="464819"/>
          </a:xfrm>
          <a:prstGeom prst="rect">
            <a:avLst/>
          </a:prstGeom>
          <a:noFill/>
          <a:ln w="9525">
            <a:noFill/>
            <a:miter lim="800000"/>
            <a:headEnd/>
            <a:tailEnd/>
          </a:ln>
          <a:effectLst/>
        </p:spPr>
        <p:txBody>
          <a:bodyPr vert="horz" wrap="square" lIns="93009" tIns="46500" rIns="93009" bIns="46500" numCol="1" anchor="b" anchorCtr="0" compatLnSpc="1">
            <a:prstTxWarp prst="textNoShape">
              <a:avLst/>
            </a:prstTxWarp>
          </a:bodyPr>
          <a:lstStyle>
            <a:lvl1pPr algn="r">
              <a:defRPr sz="1200"/>
            </a:lvl1pPr>
          </a:lstStyle>
          <a:p>
            <a:pPr>
              <a:defRPr/>
            </a:pPr>
            <a:fld id="{80728EB3-2CF2-46D0-ADB6-A8EE5D2820CD}" type="slidenum">
              <a:rPr lang="en-US" altLang="en-US"/>
              <a:pPr>
                <a:defRPr/>
              </a:pPr>
              <a:t>‹#›</a:t>
            </a:fld>
            <a:endParaRPr lang="en-US" altLang="en-US" dirty="0"/>
          </a:p>
        </p:txBody>
      </p:sp>
    </p:spTree>
    <p:extLst>
      <p:ext uri="{BB962C8B-B14F-4D97-AF65-F5344CB8AC3E}">
        <p14:creationId xmlns:p14="http://schemas.microsoft.com/office/powerpoint/2010/main" val="1008187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is from the Conference</a:t>
            </a:r>
            <a:r>
              <a:rPr lang="en-US" baseline="0" dirty="0"/>
              <a:t> Agenda.</a:t>
            </a:r>
            <a:endParaRPr lang="en-US" dirty="0"/>
          </a:p>
        </p:txBody>
      </p:sp>
      <p:sp>
        <p:nvSpPr>
          <p:cNvPr id="4" name="Slide Number Placeholder 3"/>
          <p:cNvSpPr>
            <a:spLocks noGrp="1"/>
          </p:cNvSpPr>
          <p:nvPr>
            <p:ph type="sldNum" sz="quarter" idx="5"/>
          </p:nvPr>
        </p:nvSpPr>
        <p:spPr/>
        <p:txBody>
          <a:bodyPr/>
          <a:lstStyle/>
          <a:p>
            <a:pPr>
              <a:defRPr/>
            </a:pPr>
            <a:fld id="{80728EB3-2CF2-46D0-ADB6-A8EE5D2820CD}" type="slidenum">
              <a:rPr lang="en-US" altLang="en-US" smtClean="0"/>
              <a:pPr>
                <a:defRPr/>
              </a:pPr>
              <a:t>1</a:t>
            </a:fld>
            <a:endParaRPr lang="en-US" altLang="en-US" dirty="0"/>
          </a:p>
        </p:txBody>
      </p:sp>
    </p:spTree>
    <p:extLst>
      <p:ext uri="{BB962C8B-B14F-4D97-AF65-F5344CB8AC3E}">
        <p14:creationId xmlns:p14="http://schemas.microsoft.com/office/powerpoint/2010/main" val="344729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bullets</a:t>
            </a:r>
            <a:r>
              <a:rPr lang="en-US" baseline="0" dirty="0"/>
              <a:t> are from the Conference Agenda and Clare’s email</a:t>
            </a:r>
            <a:endParaRPr lang="en-US" dirty="0"/>
          </a:p>
        </p:txBody>
      </p:sp>
      <p:sp>
        <p:nvSpPr>
          <p:cNvPr id="4" name="Slide Number Placeholder 3"/>
          <p:cNvSpPr>
            <a:spLocks noGrp="1"/>
          </p:cNvSpPr>
          <p:nvPr>
            <p:ph type="sldNum" sz="quarter" idx="5"/>
          </p:nvPr>
        </p:nvSpPr>
        <p:spPr/>
        <p:txBody>
          <a:bodyPr/>
          <a:lstStyle/>
          <a:p>
            <a:pPr>
              <a:defRPr/>
            </a:pPr>
            <a:fld id="{80728EB3-2CF2-46D0-ADB6-A8EE5D2820CD}" type="slidenum">
              <a:rPr lang="en-US" altLang="en-US" smtClean="0"/>
              <a:pPr>
                <a:defRPr/>
              </a:pPr>
              <a:t>2</a:t>
            </a:fld>
            <a:endParaRPr lang="en-US" altLang="en-US" dirty="0"/>
          </a:p>
        </p:txBody>
      </p:sp>
    </p:spTree>
    <p:extLst>
      <p:ext uri="{BB962C8B-B14F-4D97-AF65-F5344CB8AC3E}">
        <p14:creationId xmlns:p14="http://schemas.microsoft.com/office/powerpoint/2010/main" val="68915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of this slide is to talk about the SATCOM Vision and the importance of commercial capabilities in realizing that vision.  Commercial capabilities are the “home” of innovations currently.  There is lots of investment being made and many innovative capabilities being built – cellular from space, commercial imagery and SIGINT, pervasive IOT coverage, etc.   These create a compelling value proposition for DOD.</a:t>
            </a:r>
          </a:p>
        </p:txBody>
      </p:sp>
      <p:sp>
        <p:nvSpPr>
          <p:cNvPr id="4" name="Slide Number Placeholder 3"/>
          <p:cNvSpPr>
            <a:spLocks noGrp="1"/>
          </p:cNvSpPr>
          <p:nvPr>
            <p:ph type="sldNum" sz="quarter" idx="5"/>
          </p:nvPr>
        </p:nvSpPr>
        <p:spPr/>
        <p:txBody>
          <a:bodyPr/>
          <a:lstStyle/>
          <a:p>
            <a:pPr>
              <a:defRPr/>
            </a:pPr>
            <a:fld id="{80728EB3-2CF2-46D0-ADB6-A8EE5D2820CD}" type="slidenum">
              <a:rPr lang="en-US" altLang="en-US" smtClean="0"/>
              <a:pPr>
                <a:defRPr/>
              </a:pPr>
              <a:t>3</a:t>
            </a:fld>
            <a:endParaRPr lang="en-US" altLang="en-US" dirty="0"/>
          </a:p>
        </p:txBody>
      </p:sp>
    </p:spTree>
    <p:extLst>
      <p:ext uri="{BB962C8B-B14F-4D97-AF65-F5344CB8AC3E}">
        <p14:creationId xmlns:p14="http://schemas.microsoft.com/office/powerpoint/2010/main" val="683410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about the caption on the picture, but I liked it.  Delete it if you don’t. </a:t>
            </a:r>
          </a:p>
        </p:txBody>
      </p:sp>
      <p:sp>
        <p:nvSpPr>
          <p:cNvPr id="4" name="Slide Number Placeholder 3"/>
          <p:cNvSpPr>
            <a:spLocks noGrp="1"/>
          </p:cNvSpPr>
          <p:nvPr>
            <p:ph type="sldNum" sz="quarter" idx="5"/>
          </p:nvPr>
        </p:nvSpPr>
        <p:spPr/>
        <p:txBody>
          <a:bodyPr/>
          <a:lstStyle/>
          <a:p>
            <a:pPr>
              <a:defRPr/>
            </a:pPr>
            <a:fld id="{80728EB3-2CF2-46D0-ADB6-A8EE5D2820CD}" type="slidenum">
              <a:rPr lang="en-US" altLang="en-US" smtClean="0"/>
              <a:pPr>
                <a:defRPr/>
              </a:pPr>
              <a:t>4</a:t>
            </a:fld>
            <a:endParaRPr lang="en-US" altLang="en-US" dirty="0"/>
          </a:p>
        </p:txBody>
      </p:sp>
    </p:spTree>
    <p:extLst>
      <p:ext uri="{BB962C8B-B14F-4D97-AF65-F5344CB8AC3E}">
        <p14:creationId xmlns:p14="http://schemas.microsoft.com/office/powerpoint/2010/main" val="251812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our aggregating requirements at the CSCO level.  Our decoupling of the procurement cycle from the fulfilment cycle to be able to rapidly deploy capability to the warfighter.   Capabilities that we by have to be suitable for Military purposes – not military capabilities, but high quality services that work when called upon. </a:t>
            </a:r>
          </a:p>
        </p:txBody>
      </p:sp>
      <p:sp>
        <p:nvSpPr>
          <p:cNvPr id="4" name="Slide Number Placeholder 3"/>
          <p:cNvSpPr>
            <a:spLocks noGrp="1"/>
          </p:cNvSpPr>
          <p:nvPr>
            <p:ph type="sldNum" sz="quarter" idx="5"/>
          </p:nvPr>
        </p:nvSpPr>
        <p:spPr/>
        <p:txBody>
          <a:bodyPr/>
          <a:lstStyle/>
          <a:p>
            <a:pPr>
              <a:defRPr/>
            </a:pPr>
            <a:fld id="{80728EB3-2CF2-46D0-ADB6-A8EE5D2820CD}" type="slidenum">
              <a:rPr lang="en-US" altLang="en-US" smtClean="0"/>
              <a:pPr>
                <a:defRPr/>
              </a:pPr>
              <a:t>5</a:t>
            </a:fld>
            <a:endParaRPr lang="en-US" altLang="en-US" dirty="0"/>
          </a:p>
        </p:txBody>
      </p:sp>
    </p:spTree>
    <p:extLst>
      <p:ext uri="{BB962C8B-B14F-4D97-AF65-F5344CB8AC3E}">
        <p14:creationId xmlns:p14="http://schemas.microsoft.com/office/powerpoint/2010/main" val="8500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put in the opportunities I was aware of. </a:t>
            </a:r>
          </a:p>
        </p:txBody>
      </p:sp>
      <p:sp>
        <p:nvSpPr>
          <p:cNvPr id="4" name="Slide Number Placeholder 3"/>
          <p:cNvSpPr>
            <a:spLocks noGrp="1"/>
          </p:cNvSpPr>
          <p:nvPr>
            <p:ph type="sldNum" sz="quarter" idx="5"/>
          </p:nvPr>
        </p:nvSpPr>
        <p:spPr/>
        <p:txBody>
          <a:bodyPr/>
          <a:lstStyle/>
          <a:p>
            <a:pPr>
              <a:defRPr/>
            </a:pPr>
            <a:fld id="{80728EB3-2CF2-46D0-ADB6-A8EE5D2820CD}" type="slidenum">
              <a:rPr lang="en-US" altLang="en-US" smtClean="0"/>
              <a:pPr>
                <a:defRPr/>
              </a:pPr>
              <a:t>7</a:t>
            </a:fld>
            <a:endParaRPr lang="en-US" altLang="en-US" dirty="0"/>
          </a:p>
        </p:txBody>
      </p:sp>
    </p:spTree>
    <p:extLst>
      <p:ext uri="{BB962C8B-B14F-4D97-AF65-F5344CB8AC3E}">
        <p14:creationId xmlns:p14="http://schemas.microsoft.com/office/powerpoint/2010/main" val="4039513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400" dirty="0"/>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400" dirty="0"/>
          </a:p>
        </p:txBody>
      </p:sp>
      <p:sp>
        <p:nvSpPr>
          <p:cNvPr id="7" name="Text Box 14"/>
          <p:cNvSpPr txBox="1">
            <a:spLocks noChangeArrowheads="1"/>
          </p:cNvSpPr>
          <p:nvPr/>
        </p:nvSpPr>
        <p:spPr bwMode="auto">
          <a:xfrm>
            <a:off x="2532962" y="500064"/>
            <a:ext cx="70583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3600" b="1" i="1" dirty="0"/>
              <a:t>Headquarters U.S. Space Force</a:t>
            </a:r>
          </a:p>
        </p:txBody>
      </p:sp>
      <p:sp>
        <p:nvSpPr>
          <p:cNvPr id="50191" name="Rectangle 15"/>
          <p:cNvSpPr>
            <a:spLocks noGrp="1" noChangeArrowheads="1"/>
          </p:cNvSpPr>
          <p:nvPr>
            <p:ph type="ctrTitle"/>
          </p:nvPr>
        </p:nvSpPr>
        <p:spPr>
          <a:xfrm>
            <a:off x="368301" y="1962150"/>
            <a:ext cx="11315700" cy="1600200"/>
          </a:xfrm>
        </p:spPr>
        <p:txBody>
          <a:bodyPr/>
          <a:lstStyle>
            <a:lvl1pPr>
              <a:defRPr sz="4400" i="0"/>
            </a:lvl1pPr>
          </a:lstStyle>
          <a:p>
            <a:r>
              <a:rPr lang="en-US" dirty="0"/>
              <a:t>Click to edit Master title style</a:t>
            </a:r>
          </a:p>
        </p:txBody>
      </p:sp>
      <p:sp>
        <p:nvSpPr>
          <p:cNvPr id="8" name="Rectangle 6"/>
          <p:cNvSpPr>
            <a:spLocks noGrp="1" noChangeArrowheads="1"/>
          </p:cNvSpPr>
          <p:nvPr>
            <p:ph type="dt" sz="half" idx="10"/>
          </p:nvPr>
        </p:nvSpPr>
        <p:spPr/>
        <p:txBody>
          <a:bodyPr/>
          <a:lstStyle>
            <a:lvl1pPr>
              <a:defRPr/>
            </a:lvl1pPr>
          </a:lstStyle>
          <a:p>
            <a:pPr>
              <a:defRPr/>
            </a:pPr>
            <a:r>
              <a:rPr lang="en-US" dirty="0"/>
              <a:t>As of: </a:t>
            </a:r>
          </a:p>
        </p:txBody>
      </p:sp>
      <p:sp>
        <p:nvSpPr>
          <p:cNvPr id="9" name="Rectangle 7"/>
          <p:cNvSpPr>
            <a:spLocks noGrp="1" noChangeArrowheads="1"/>
          </p:cNvSpPr>
          <p:nvPr>
            <p:ph type="sldNum" sz="quarter" idx="11"/>
          </p:nvPr>
        </p:nvSpPr>
        <p:spPr/>
        <p:txBody>
          <a:bodyPr/>
          <a:lstStyle>
            <a:lvl1pPr>
              <a:defRPr/>
            </a:lvl1pPr>
          </a:lstStyle>
          <a:p>
            <a:pPr>
              <a:defRPr/>
            </a:pPr>
            <a:fld id="{E86DABEC-1C19-46B9-BE43-CFA0BC7D25FB}" type="slidenum">
              <a:rPr lang="en-US" altLang="en-US"/>
              <a:pPr>
                <a:defRPr/>
              </a:pPr>
              <a:t>‹#›</a:t>
            </a:fld>
            <a:endParaRPr lang="en-US" altLang="en-US" dirty="0">
              <a:solidFill>
                <a:schemeClr val="bg2"/>
              </a:solidFill>
            </a:endParaRPr>
          </a:p>
        </p:txBody>
      </p:sp>
      <p:pic>
        <p:nvPicPr>
          <p:cNvPr id="2" name="Picture 1">
            <a:extLst>
              <a:ext uri="{FF2B5EF4-FFF2-40B4-BE49-F238E27FC236}">
                <a16:creationId xmlns:a16="http://schemas.microsoft.com/office/drawing/2014/main" id="{1ADE9D13-C58C-49A8-9054-9C129C80459F}"/>
              </a:ext>
            </a:extLst>
          </p:cNvPr>
          <p:cNvPicPr>
            <a:picLocks noChangeAspect="1"/>
          </p:cNvPicPr>
          <p:nvPr userDrawn="1"/>
        </p:nvPicPr>
        <p:blipFill>
          <a:blip r:embed="rId2"/>
          <a:stretch>
            <a:fillRect/>
          </a:stretch>
        </p:blipFill>
        <p:spPr>
          <a:xfrm>
            <a:off x="890015" y="3904899"/>
            <a:ext cx="2450593" cy="2450593"/>
          </a:xfrm>
          <a:prstGeom prst="rect">
            <a:avLst/>
          </a:prstGeom>
        </p:spPr>
      </p:pic>
    </p:spTree>
    <p:extLst>
      <p:ext uri="{BB962C8B-B14F-4D97-AF65-F5344CB8AC3E}">
        <p14:creationId xmlns:p14="http://schemas.microsoft.com/office/powerpoint/2010/main" val="139228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0837" y="223838"/>
            <a:ext cx="95250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dirty="0"/>
              <a:t>As of: </a:t>
            </a:r>
          </a:p>
        </p:txBody>
      </p:sp>
      <p:sp>
        <p:nvSpPr>
          <p:cNvPr id="5" name="Slide Number Placeholder 4"/>
          <p:cNvSpPr>
            <a:spLocks noGrp="1"/>
          </p:cNvSpPr>
          <p:nvPr>
            <p:ph type="sldNum" sz="quarter" idx="11"/>
          </p:nvPr>
        </p:nvSpPr>
        <p:spPr/>
        <p:txBody>
          <a:bodyPr/>
          <a:lstStyle>
            <a:lvl1pPr>
              <a:defRPr/>
            </a:lvl1pPr>
          </a:lstStyle>
          <a:p>
            <a:pPr>
              <a:defRPr/>
            </a:pPr>
            <a:fld id="{4936CFC2-5B09-46B0-AA37-FCEB9B88935D}"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340088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dirty="0"/>
              <a:t>As of: </a:t>
            </a:r>
          </a:p>
        </p:txBody>
      </p:sp>
      <p:sp>
        <p:nvSpPr>
          <p:cNvPr id="6" name="Slide Number Placeholder 5"/>
          <p:cNvSpPr>
            <a:spLocks noGrp="1"/>
          </p:cNvSpPr>
          <p:nvPr>
            <p:ph type="sldNum" sz="quarter" idx="11"/>
          </p:nvPr>
        </p:nvSpPr>
        <p:spPr/>
        <p:txBody>
          <a:bodyPr/>
          <a:lstStyle>
            <a:lvl1pPr>
              <a:defRPr/>
            </a:lvl1pPr>
          </a:lstStyle>
          <a:p>
            <a:pPr>
              <a:defRPr/>
            </a:pPr>
            <a:fld id="{8C19D816-9E5B-4580-9A8E-E54FE3954630}"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200092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r>
              <a:rPr lang="en-US" dirty="0"/>
              <a:t>As of: </a:t>
            </a:r>
          </a:p>
        </p:txBody>
      </p:sp>
      <p:sp>
        <p:nvSpPr>
          <p:cNvPr id="4" name="Slide Number Placeholder 3"/>
          <p:cNvSpPr>
            <a:spLocks noGrp="1"/>
          </p:cNvSpPr>
          <p:nvPr>
            <p:ph type="sldNum" sz="quarter" idx="11"/>
          </p:nvPr>
        </p:nvSpPr>
        <p:spPr/>
        <p:txBody>
          <a:bodyPr/>
          <a:lstStyle/>
          <a:p>
            <a:pPr>
              <a:defRPr/>
            </a:pPr>
            <a:fld id="{CDE17DDD-6067-4E77-838F-8CBCFF84D014}" type="slidenum">
              <a:rPr lang="en-US" altLang="en-US" smtClean="0"/>
              <a:pPr>
                <a:defRPr/>
              </a:pPr>
              <a:t>‹#›</a:t>
            </a:fld>
            <a:endParaRPr lang="en-US" altLang="en-US" dirty="0"/>
          </a:p>
        </p:txBody>
      </p:sp>
    </p:spTree>
    <p:extLst>
      <p:ext uri="{BB962C8B-B14F-4D97-AF65-F5344CB8AC3E}">
        <p14:creationId xmlns:p14="http://schemas.microsoft.com/office/powerpoint/2010/main" val="3751741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As of: </a:t>
            </a:r>
          </a:p>
        </p:txBody>
      </p:sp>
      <p:sp>
        <p:nvSpPr>
          <p:cNvPr id="5" name="Slide Number Placeholder 4"/>
          <p:cNvSpPr>
            <a:spLocks noGrp="1"/>
          </p:cNvSpPr>
          <p:nvPr>
            <p:ph type="sldNum" sz="quarter" idx="11"/>
          </p:nvPr>
        </p:nvSpPr>
        <p:spPr/>
        <p:txBody>
          <a:bodyPr/>
          <a:lstStyle>
            <a:lvl1pPr>
              <a:defRPr/>
            </a:lvl1pPr>
          </a:lstStyle>
          <a:p>
            <a:pPr>
              <a:defRPr/>
            </a:pPr>
            <a:fld id="{6BE93FC3-A23A-4462-8107-8B3D6F916441}"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191626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dirty="0"/>
              <a:t>As of: </a:t>
            </a:r>
          </a:p>
        </p:txBody>
      </p:sp>
      <p:sp>
        <p:nvSpPr>
          <p:cNvPr id="8" name="Slide Number Placeholder 7"/>
          <p:cNvSpPr>
            <a:spLocks noGrp="1"/>
          </p:cNvSpPr>
          <p:nvPr>
            <p:ph type="sldNum" sz="quarter" idx="11"/>
          </p:nvPr>
        </p:nvSpPr>
        <p:spPr/>
        <p:txBody>
          <a:bodyPr/>
          <a:lstStyle>
            <a:lvl1pPr>
              <a:defRPr/>
            </a:lvl1pPr>
          </a:lstStyle>
          <a:p>
            <a:pPr>
              <a:defRPr/>
            </a:pPr>
            <a:fld id="{2A862996-38DC-4A49-8C0B-E633C870EF85}"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382191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dirty="0"/>
              <a:t>As of: </a:t>
            </a:r>
          </a:p>
        </p:txBody>
      </p:sp>
      <p:sp>
        <p:nvSpPr>
          <p:cNvPr id="4" name="Slide Number Placeholder 3"/>
          <p:cNvSpPr>
            <a:spLocks noGrp="1"/>
          </p:cNvSpPr>
          <p:nvPr>
            <p:ph type="sldNum" sz="quarter" idx="11"/>
          </p:nvPr>
        </p:nvSpPr>
        <p:spPr/>
        <p:txBody>
          <a:bodyPr/>
          <a:lstStyle>
            <a:lvl1pPr>
              <a:defRPr/>
            </a:lvl1pPr>
          </a:lstStyle>
          <a:p>
            <a:pPr>
              <a:defRPr/>
            </a:pPr>
            <a:fld id="{2294322E-9E08-4B98-B740-19778DD4BD9A}"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226964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dirty="0"/>
              <a:t>As of: </a:t>
            </a:r>
          </a:p>
        </p:txBody>
      </p:sp>
      <p:sp>
        <p:nvSpPr>
          <p:cNvPr id="3" name="Slide Number Placeholder 2"/>
          <p:cNvSpPr>
            <a:spLocks noGrp="1"/>
          </p:cNvSpPr>
          <p:nvPr>
            <p:ph type="sldNum" sz="quarter" idx="11"/>
          </p:nvPr>
        </p:nvSpPr>
        <p:spPr/>
        <p:txBody>
          <a:bodyPr/>
          <a:lstStyle>
            <a:lvl1pPr>
              <a:defRPr/>
            </a:lvl1pPr>
          </a:lstStyle>
          <a:p>
            <a:pPr>
              <a:defRPr/>
            </a:pPr>
            <a:fld id="{D5599CD1-E532-4755-884C-7E63616F638C}" type="slidenum">
              <a:rPr lang="en-US" altLang="en-US"/>
              <a:pPr>
                <a:defRPr/>
              </a:pPr>
              <a:t>‹#›</a:t>
            </a:fld>
            <a:endParaRPr lang="en-US" altLang="en-US" dirty="0">
              <a:solidFill>
                <a:schemeClr val="bg2"/>
              </a:solidFill>
            </a:endParaRPr>
          </a:p>
        </p:txBody>
      </p:sp>
    </p:spTree>
    <p:extLst>
      <p:ext uri="{BB962C8B-B14F-4D97-AF65-F5344CB8AC3E}">
        <p14:creationId xmlns:p14="http://schemas.microsoft.com/office/powerpoint/2010/main" val="3080290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dirty="0"/>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a:defRPr/>
            </a:pPr>
            <a:fld id="{CDE17DDD-6067-4E77-838F-8CBCFF84D014}" type="slidenum">
              <a:rPr lang="en-US" altLang="en-US"/>
              <a:pPr>
                <a:defRPr/>
              </a:pPr>
              <a:t>‹#›</a:t>
            </a:fld>
            <a:endParaRPr lang="en-US" altLang="en-US" dirty="0"/>
          </a:p>
        </p:txBody>
      </p:sp>
      <p:sp>
        <p:nvSpPr>
          <p:cNvPr id="1029"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30" name="Line 1035"/>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400" dirty="0"/>
          </a:p>
        </p:txBody>
      </p:sp>
      <p:sp>
        <p:nvSpPr>
          <p:cNvPr id="1031" name="Line 1036"/>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400" dirty="0"/>
          </a:p>
        </p:txBody>
      </p:sp>
      <p:sp>
        <p:nvSpPr>
          <p:cNvPr id="1033" name="Rectangle 1040"/>
          <p:cNvSpPr>
            <a:spLocks noGrp="1" noChangeArrowheads="1"/>
          </p:cNvSpPr>
          <p:nvPr>
            <p:ph type="body" idx="1"/>
          </p:nvPr>
        </p:nvSpPr>
        <p:spPr bwMode="auto">
          <a:xfrm>
            <a:off x="368301"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dirty="0"/>
              <a:t>Third level</a:t>
            </a:r>
          </a:p>
          <a:p>
            <a:pPr lvl="3"/>
            <a:r>
              <a:rPr lang="en-US" altLang="en-US" dirty="0"/>
              <a:t>Fourth level</a:t>
            </a:r>
          </a:p>
          <a:p>
            <a:pPr lvl="0"/>
            <a:r>
              <a:rPr lang="en-US" altLang="en-US" dirty="0"/>
              <a:t>2nd Bullet</a:t>
            </a:r>
          </a:p>
        </p:txBody>
      </p:sp>
      <p:pic>
        <p:nvPicPr>
          <p:cNvPr id="2" name="Picture 1">
            <a:extLst>
              <a:ext uri="{FF2B5EF4-FFF2-40B4-BE49-F238E27FC236}">
                <a16:creationId xmlns:a16="http://schemas.microsoft.com/office/drawing/2014/main" id="{0216911D-D4B3-44DB-9254-8FF7124F86A4}"/>
              </a:ext>
            </a:extLst>
          </p:cNvPr>
          <p:cNvPicPr>
            <a:picLocks noChangeAspect="1"/>
          </p:cNvPicPr>
          <p:nvPr userDrawn="1"/>
        </p:nvPicPr>
        <p:blipFill>
          <a:blip r:embed="rId10"/>
          <a:stretch>
            <a:fillRect/>
          </a:stretch>
        </p:blipFill>
        <p:spPr>
          <a:xfrm>
            <a:off x="508000" y="389"/>
            <a:ext cx="1194999" cy="1194999"/>
          </a:xfrm>
          <a:prstGeom prst="rect">
            <a:avLst/>
          </a:prstGeom>
        </p:spPr>
      </p:pic>
    </p:spTree>
    <p:extLst>
      <p:ext uri="{BB962C8B-B14F-4D97-AF65-F5344CB8AC3E}">
        <p14:creationId xmlns:p14="http://schemas.microsoft.com/office/powerpoint/2010/main" val="1102678704"/>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lickr.com/photos/iridium_communications_inc/6119847889/"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disa.mil/en/NewsandEvents/Even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overmesongs.com/2016/09/cover-qa-whats-favorite-muppets-cover-song.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F7792D-6E81-4107-BD79-13928B974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79" y="1962150"/>
            <a:ext cx="4214271" cy="4214271"/>
          </a:xfrm>
          <a:prstGeom prst="rect">
            <a:avLst/>
          </a:prstGeom>
        </p:spPr>
      </p:pic>
      <p:sp>
        <p:nvSpPr>
          <p:cNvPr id="4" name="Slide Number Placeholder 3"/>
          <p:cNvSpPr>
            <a:spLocks noGrp="1"/>
          </p:cNvSpPr>
          <p:nvPr>
            <p:ph type="sldNum" sz="quarter" idx="11"/>
          </p:nvPr>
        </p:nvSpPr>
        <p:spPr/>
        <p:txBody>
          <a:bodyPr/>
          <a:lstStyle/>
          <a:p>
            <a:pPr>
              <a:defRPr/>
            </a:pPr>
            <a:fld id="{4936CFC2-5B09-46B0-AA37-FCEB9B88935D}" type="slidenum">
              <a:rPr lang="en-US" altLang="en-US" smtClean="0"/>
              <a:pPr>
                <a:defRPr/>
              </a:pPr>
              <a:t>1</a:t>
            </a:fld>
            <a:endParaRPr lang="en-US" altLang="en-US" dirty="0">
              <a:solidFill>
                <a:schemeClr val="bg2"/>
              </a:solidFill>
            </a:endParaRPr>
          </a:p>
        </p:txBody>
      </p:sp>
      <p:sp>
        <p:nvSpPr>
          <p:cNvPr id="5" name="Title 1">
            <a:extLst>
              <a:ext uri="{FF2B5EF4-FFF2-40B4-BE49-F238E27FC236}">
                <a16:creationId xmlns:a16="http://schemas.microsoft.com/office/drawing/2014/main" id="{0F0E5833-EC5F-49EF-84C9-40EE5BD2218B}"/>
              </a:ext>
            </a:extLst>
          </p:cNvPr>
          <p:cNvSpPr txBox="1">
            <a:spLocks/>
          </p:cNvSpPr>
          <p:nvPr/>
        </p:nvSpPr>
        <p:spPr bwMode="auto">
          <a:xfrm>
            <a:off x="3717073" y="1714039"/>
            <a:ext cx="8235868" cy="211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r>
              <a:rPr lang="en-US" sz="3200" dirty="0"/>
              <a:t>United States Space Force</a:t>
            </a:r>
          </a:p>
          <a:p>
            <a:r>
              <a:rPr lang="en-US" sz="3200" dirty="0"/>
              <a:t>Space Systems Command </a:t>
            </a:r>
          </a:p>
          <a:p>
            <a:r>
              <a:rPr lang="en-US" sz="3200" dirty="0"/>
              <a:t>Commercial Satellite </a:t>
            </a:r>
            <a:br>
              <a:rPr lang="en-US" sz="3200" dirty="0"/>
            </a:br>
            <a:r>
              <a:rPr lang="en-US" sz="3200" dirty="0"/>
              <a:t>Communications Office </a:t>
            </a:r>
            <a:br>
              <a:rPr lang="en-US" sz="3200" dirty="0"/>
            </a:br>
            <a:r>
              <a:rPr lang="en-US" sz="3200" dirty="0"/>
              <a:t>Overview</a:t>
            </a:r>
          </a:p>
        </p:txBody>
      </p:sp>
      <p:sp>
        <p:nvSpPr>
          <p:cNvPr id="6" name="Text Placeholder 10"/>
          <p:cNvSpPr txBox="1">
            <a:spLocks/>
          </p:cNvSpPr>
          <p:nvPr/>
        </p:nvSpPr>
        <p:spPr>
          <a:xfrm>
            <a:off x="5325036" y="5246344"/>
            <a:ext cx="6412754" cy="118415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ts val="0"/>
              </a:spcBef>
              <a:buNone/>
            </a:pPr>
            <a:r>
              <a:rPr lang="en-US" sz="1600" dirty="0">
                <a:solidFill>
                  <a:prstClr val="black"/>
                </a:solidFill>
                <a:latin typeface="Arial" panose="020B0604020202020204" pitchFamily="34" charset="0"/>
                <a:cs typeface="Arial" panose="020B0604020202020204" pitchFamily="34" charset="0"/>
              </a:rPr>
              <a:t>Ms. Clare Grason</a:t>
            </a:r>
          </a:p>
          <a:p>
            <a:pPr marL="0" indent="0" algn="r">
              <a:spcBef>
                <a:spcPts val="0"/>
              </a:spcBef>
              <a:buNone/>
            </a:pPr>
            <a:r>
              <a:rPr lang="en-US" sz="1600" dirty="0">
                <a:solidFill>
                  <a:prstClr val="black"/>
                </a:solidFill>
                <a:latin typeface="Arial" panose="020B0604020202020204" pitchFamily="34" charset="0"/>
                <a:cs typeface="Arial" panose="020B0604020202020204" pitchFamily="34" charset="0"/>
              </a:rPr>
              <a:t>Chief, Commercial Satellite Communications Office (CSCO)</a:t>
            </a:r>
          </a:p>
          <a:p>
            <a:pPr marL="0" indent="0" algn="r">
              <a:spcBef>
                <a:spcPts val="0"/>
              </a:spcBef>
              <a:buNone/>
            </a:pPr>
            <a:r>
              <a:rPr lang="en-US" sz="1600" dirty="0">
                <a:solidFill>
                  <a:prstClr val="black"/>
                </a:solidFill>
                <a:latin typeface="Arial" panose="020B0604020202020204" pitchFamily="34" charset="0"/>
                <a:cs typeface="Arial" panose="020B0604020202020204" pitchFamily="34" charset="0"/>
              </a:rPr>
              <a:t>United States Space Force</a:t>
            </a:r>
          </a:p>
          <a:p>
            <a:pPr marL="0" indent="0" algn="r">
              <a:spcBef>
                <a:spcPts val="0"/>
              </a:spcBef>
              <a:buNone/>
            </a:pPr>
            <a:r>
              <a:rPr lang="en-US" sz="1600" dirty="0">
                <a:solidFill>
                  <a:prstClr val="black"/>
                </a:solidFill>
                <a:latin typeface="Arial" panose="020B0604020202020204" pitchFamily="34" charset="0"/>
                <a:cs typeface="Arial" panose="020B0604020202020204" pitchFamily="34" charset="0"/>
              </a:rPr>
              <a:t>2 June 2022</a:t>
            </a:r>
          </a:p>
          <a:p>
            <a:pPr marL="0" indent="0">
              <a:spcBef>
                <a:spcPts val="0"/>
              </a:spcBef>
              <a:buNone/>
            </a:pPr>
            <a:endParaRPr lang="en-US" sz="1800" b="0" dirty="0">
              <a:solidFill>
                <a:prstClr val="black"/>
              </a:solidFill>
              <a:latin typeface="Calibri"/>
            </a:endParaRPr>
          </a:p>
        </p:txBody>
      </p:sp>
    </p:spTree>
    <p:extLst>
      <p:ext uri="{BB962C8B-B14F-4D97-AF65-F5344CB8AC3E}">
        <p14:creationId xmlns:p14="http://schemas.microsoft.com/office/powerpoint/2010/main" val="162397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Briefing Topics</a:t>
            </a:r>
          </a:p>
        </p:txBody>
      </p:sp>
      <p:sp>
        <p:nvSpPr>
          <p:cNvPr id="3" name="Content Placeholder 2"/>
          <p:cNvSpPr>
            <a:spLocks noGrp="1"/>
          </p:cNvSpPr>
          <p:nvPr>
            <p:ph idx="1"/>
          </p:nvPr>
        </p:nvSpPr>
        <p:spPr>
          <a:xfrm>
            <a:off x="368301" y="1504950"/>
            <a:ext cx="7828931" cy="4162424"/>
          </a:xfrm>
        </p:spPr>
        <p:txBody>
          <a:bodyPr/>
          <a:lstStyle/>
          <a:p>
            <a:r>
              <a:rPr lang="en-US" sz="2400" dirty="0"/>
              <a:t>CSCO’s Future COMSATCOM Strategy</a:t>
            </a:r>
          </a:p>
          <a:p>
            <a:r>
              <a:rPr lang="en-US" sz="2400" dirty="0"/>
              <a:t>Top Upcoming Requirements for Commercial Satellite Capabilities, Systems, and Services</a:t>
            </a:r>
          </a:p>
        </p:txBody>
      </p:sp>
      <p:sp>
        <p:nvSpPr>
          <p:cNvPr id="4" name="Slide Number Placeholder 3"/>
          <p:cNvSpPr>
            <a:spLocks noGrp="1"/>
          </p:cNvSpPr>
          <p:nvPr>
            <p:ph type="sldNum" sz="quarter" idx="11"/>
          </p:nvPr>
        </p:nvSpPr>
        <p:spPr/>
        <p:txBody>
          <a:bodyPr/>
          <a:lstStyle/>
          <a:p>
            <a:pPr>
              <a:defRPr/>
            </a:pPr>
            <a:fld id="{4936CFC2-5B09-46B0-AA37-FCEB9B88935D}" type="slidenum">
              <a:rPr lang="en-US" altLang="en-US" smtClean="0"/>
              <a:pPr>
                <a:defRPr/>
              </a:pPr>
              <a:t>2</a:t>
            </a:fld>
            <a:endParaRPr lang="en-US" altLang="en-US" dirty="0">
              <a:solidFill>
                <a:schemeClr val="bg2"/>
              </a:solidFill>
            </a:endParaRPr>
          </a:p>
        </p:txBody>
      </p:sp>
      <p:sp>
        <p:nvSpPr>
          <p:cNvPr id="5" name="TextBox 4"/>
          <p:cNvSpPr txBox="1"/>
          <p:nvPr/>
        </p:nvSpPr>
        <p:spPr>
          <a:xfrm>
            <a:off x="586589" y="4831017"/>
            <a:ext cx="11237110" cy="1446550"/>
          </a:xfrm>
          <a:prstGeom prst="rect">
            <a:avLst/>
          </a:prstGeom>
          <a:solidFill>
            <a:srgbClr val="0C2D83"/>
          </a:solidFill>
        </p:spPr>
        <p:txBody>
          <a:bodyPr wrap="square" rtlCol="0">
            <a:spAutoFit/>
          </a:bodyPr>
          <a:lstStyle/>
          <a:p>
            <a:pPr algn="ctr"/>
            <a:r>
              <a:rPr lang="en-US" sz="4400" b="1" i="1" dirty="0">
                <a:solidFill>
                  <a:schemeClr val="bg1"/>
                </a:solidFill>
              </a:rPr>
              <a:t>CSCO is the focal point for DoD COMSATCOM Capabilities</a:t>
            </a:r>
          </a:p>
        </p:txBody>
      </p:sp>
      <p:sp>
        <p:nvSpPr>
          <p:cNvPr id="7" name="TextBox 6">
            <a:extLst>
              <a:ext uri="{FF2B5EF4-FFF2-40B4-BE49-F238E27FC236}">
                <a16:creationId xmlns:a16="http://schemas.microsoft.com/office/drawing/2014/main" id="{1040AC54-0059-4321-AAE5-53984F736D70}"/>
              </a:ext>
            </a:extLst>
          </p:cNvPr>
          <p:cNvSpPr txBox="1"/>
          <p:nvPr/>
        </p:nvSpPr>
        <p:spPr>
          <a:xfrm>
            <a:off x="9110823" y="4029834"/>
            <a:ext cx="2095837" cy="523220"/>
          </a:xfrm>
          <a:prstGeom prst="rect">
            <a:avLst/>
          </a:prstGeom>
          <a:noFill/>
        </p:spPr>
        <p:txBody>
          <a:bodyPr wrap="square" rtlCol="0">
            <a:spAutoFit/>
          </a:bodyPr>
          <a:lstStyle/>
          <a:p>
            <a:pPr algn="ctr"/>
            <a:r>
              <a:rPr lang="en-US" b="1" dirty="0"/>
              <a:t>Clare Grason</a:t>
            </a:r>
          </a:p>
          <a:p>
            <a:pPr algn="ctr"/>
            <a:r>
              <a:rPr lang="en-US" b="1" dirty="0"/>
              <a:t>Chief, CSCO</a:t>
            </a:r>
          </a:p>
        </p:txBody>
      </p:sp>
      <p:pic>
        <p:nvPicPr>
          <p:cNvPr id="9" name="Picture 8">
            <a:extLst>
              <a:ext uri="{FF2B5EF4-FFF2-40B4-BE49-F238E27FC236}">
                <a16:creationId xmlns:a16="http://schemas.microsoft.com/office/drawing/2014/main" id="{EDC1F2B8-693E-4171-A2E2-E8F5FFB4554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110823" y="1310861"/>
            <a:ext cx="2020570" cy="2774950"/>
          </a:xfrm>
          <a:prstGeom prst="rect">
            <a:avLst/>
          </a:prstGeom>
        </p:spPr>
      </p:pic>
    </p:spTree>
    <p:extLst>
      <p:ext uri="{BB962C8B-B14F-4D97-AF65-F5344CB8AC3E}">
        <p14:creationId xmlns:p14="http://schemas.microsoft.com/office/powerpoint/2010/main" val="2519516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68388-D439-47C3-AEF4-37AAE01E05A1}"/>
              </a:ext>
            </a:extLst>
          </p:cNvPr>
          <p:cNvSpPr>
            <a:spLocks noGrp="1"/>
          </p:cNvSpPr>
          <p:nvPr>
            <p:ph type="title"/>
          </p:nvPr>
        </p:nvSpPr>
        <p:spPr>
          <a:xfrm>
            <a:off x="2230837" y="223838"/>
            <a:ext cx="9525000" cy="1143000"/>
          </a:xfrm>
        </p:spPr>
        <p:txBody>
          <a:bodyPr/>
          <a:lstStyle/>
          <a:p>
            <a:pPr lvl="0"/>
            <a:r>
              <a:rPr lang="en-US" dirty="0"/>
              <a:t>COMSATCOM and the SATCOM VISION</a:t>
            </a:r>
          </a:p>
        </p:txBody>
      </p:sp>
      <p:sp>
        <p:nvSpPr>
          <p:cNvPr id="3" name="Content Placeholder 2">
            <a:extLst>
              <a:ext uri="{FF2B5EF4-FFF2-40B4-BE49-F238E27FC236}">
                <a16:creationId xmlns:a16="http://schemas.microsoft.com/office/drawing/2014/main" id="{CBBE4BF6-79D6-490F-A3B7-A0F516A8D024}"/>
              </a:ext>
            </a:extLst>
          </p:cNvPr>
          <p:cNvSpPr>
            <a:spLocks noGrp="1"/>
          </p:cNvSpPr>
          <p:nvPr>
            <p:ph idx="1"/>
          </p:nvPr>
        </p:nvSpPr>
        <p:spPr>
          <a:xfrm>
            <a:off x="368300" y="2999489"/>
            <a:ext cx="11196638" cy="3634673"/>
          </a:xfrm>
        </p:spPr>
        <p:txBody>
          <a:bodyPr/>
          <a:lstStyle/>
          <a:p>
            <a:r>
              <a:rPr lang="en-US" dirty="0"/>
              <a:t>COMSATCOM and commercial capabilities have an </a:t>
            </a:r>
            <a:r>
              <a:rPr lang="en-US" u="sng" dirty="0"/>
              <a:t>essential</a:t>
            </a:r>
            <a:r>
              <a:rPr lang="en-US" dirty="0"/>
              <a:t> and expanding role within the DOD SATCOM Vision</a:t>
            </a:r>
          </a:p>
          <a:p>
            <a:r>
              <a:rPr lang="en-US" dirty="0"/>
              <a:t>Remarkable innovations and investment by industry provide opportunities to DoD </a:t>
            </a:r>
          </a:p>
          <a:p>
            <a:pPr lvl="1"/>
            <a:r>
              <a:rPr lang="en-US" dirty="0"/>
              <a:t>Breakneck speed of innovation is bringing new capabilities rapidly to market</a:t>
            </a:r>
          </a:p>
          <a:p>
            <a:pPr lvl="1"/>
            <a:r>
              <a:rPr lang="en-US" dirty="0"/>
              <a:t>Provide DoD with an ability to rapidly expand capacity and capability</a:t>
            </a:r>
          </a:p>
          <a:p>
            <a:pPr lvl="1"/>
            <a:r>
              <a:rPr lang="en-US" dirty="0"/>
              <a:t>Present an unparalleled value proposition for DoD to leverage</a:t>
            </a:r>
          </a:p>
          <a:p>
            <a:pPr lvl="1"/>
            <a:r>
              <a:rPr lang="en-US" dirty="0"/>
              <a:t>Industry innovations that address commercial realities have other military benefits</a:t>
            </a:r>
          </a:p>
          <a:p>
            <a:pPr lvl="2"/>
            <a:r>
              <a:rPr lang="en-US" dirty="0"/>
              <a:t>Commercial economies drive implementations that are militarily desirable – frequency reuse, higher capacities, integrated infrastructures, low-cost terminals</a:t>
            </a:r>
          </a:p>
        </p:txBody>
      </p:sp>
      <p:sp>
        <p:nvSpPr>
          <p:cNvPr id="4" name="Slide Number Placeholder 3">
            <a:extLst>
              <a:ext uri="{FF2B5EF4-FFF2-40B4-BE49-F238E27FC236}">
                <a16:creationId xmlns:a16="http://schemas.microsoft.com/office/drawing/2014/main" id="{0F093FF2-EA01-4808-870E-124A74F0B6D0}"/>
              </a:ext>
            </a:extLst>
          </p:cNvPr>
          <p:cNvSpPr>
            <a:spLocks noGrp="1"/>
          </p:cNvSpPr>
          <p:nvPr>
            <p:ph type="sldNum" sz="quarter" idx="11"/>
          </p:nvPr>
        </p:nvSpPr>
        <p:spPr>
          <a:xfrm>
            <a:off x="10651067" y="6524625"/>
            <a:ext cx="1524000" cy="304800"/>
          </a:xfrm>
        </p:spPr>
        <p:txBody>
          <a:bodyPr/>
          <a:lstStyle/>
          <a:p>
            <a:fld id="{4936CFC2-5B09-46B0-AA37-FCEB9B88935D}" type="slidenum">
              <a:rPr lang="en-US" altLang="en-US" smtClean="0"/>
              <a:pPr/>
              <a:t>3</a:t>
            </a:fld>
            <a:endParaRPr lang="en-US" altLang="en-US" dirty="0"/>
          </a:p>
        </p:txBody>
      </p:sp>
      <p:sp>
        <p:nvSpPr>
          <p:cNvPr id="8" name="Text Box 4">
            <a:extLst>
              <a:ext uri="{FF2B5EF4-FFF2-40B4-BE49-F238E27FC236}">
                <a16:creationId xmlns:a16="http://schemas.microsoft.com/office/drawing/2014/main" id="{4191EC20-676F-4544-8696-F4038BE4AA5E}"/>
              </a:ext>
            </a:extLst>
          </p:cNvPr>
          <p:cNvSpPr txBox="1">
            <a:spLocks noChangeArrowheads="1"/>
          </p:cNvSpPr>
          <p:nvPr/>
        </p:nvSpPr>
        <p:spPr bwMode="auto">
          <a:xfrm>
            <a:off x="166986" y="1622743"/>
            <a:ext cx="11858028" cy="1200329"/>
          </a:xfrm>
          <a:prstGeom prst="rect">
            <a:avLst/>
          </a:prstGeom>
          <a:solidFill>
            <a:srgbClr val="003399"/>
          </a:solidFill>
          <a:ln w="38100">
            <a:solidFill>
              <a:schemeClr val="accent2"/>
            </a:solidFill>
            <a:miter lim="800000"/>
            <a:headEnd/>
            <a:tailEnd/>
          </a:ln>
        </p:spPr>
        <p:txBody>
          <a:bodyPr wrap="square">
            <a:spAutoFit/>
          </a:bodyPr>
          <a:lstStyle>
            <a:lvl1pPr eaLnBrk="0" hangingPunct="0">
              <a:defRPr sz="800" b="1">
                <a:solidFill>
                  <a:schemeClr val="bg1"/>
                </a:solidFill>
                <a:latin typeface="Arial" charset="0"/>
              </a:defRPr>
            </a:lvl1pPr>
            <a:lvl2pPr marL="742950" indent="-285750" eaLnBrk="0" hangingPunct="0">
              <a:defRPr sz="800" b="1">
                <a:solidFill>
                  <a:schemeClr val="bg1"/>
                </a:solidFill>
                <a:latin typeface="Arial" charset="0"/>
              </a:defRPr>
            </a:lvl2pPr>
            <a:lvl3pPr marL="1143000" indent="-228600" eaLnBrk="0" hangingPunct="0">
              <a:defRPr sz="800" b="1">
                <a:solidFill>
                  <a:schemeClr val="bg1"/>
                </a:solidFill>
                <a:latin typeface="Arial" charset="0"/>
              </a:defRPr>
            </a:lvl3pPr>
            <a:lvl4pPr marL="1600200" indent="-228600" eaLnBrk="0" hangingPunct="0">
              <a:defRPr sz="800" b="1">
                <a:solidFill>
                  <a:schemeClr val="bg1"/>
                </a:solidFill>
                <a:latin typeface="Arial" charset="0"/>
              </a:defRPr>
            </a:lvl4pPr>
            <a:lvl5pPr marL="2057400" indent="-228600" eaLnBrk="0" hangingPunct="0">
              <a:defRPr sz="800" b="1">
                <a:solidFill>
                  <a:schemeClr val="bg1"/>
                </a:solidFill>
                <a:latin typeface="Arial" charset="0"/>
              </a:defRPr>
            </a:lvl5pPr>
            <a:lvl6pPr marL="2514600" indent="-228600" eaLnBrk="0" fontAlgn="base" hangingPunct="0">
              <a:spcBef>
                <a:spcPct val="0"/>
              </a:spcBef>
              <a:spcAft>
                <a:spcPct val="0"/>
              </a:spcAft>
              <a:defRPr sz="800" b="1">
                <a:solidFill>
                  <a:schemeClr val="bg1"/>
                </a:solidFill>
                <a:latin typeface="Arial" charset="0"/>
              </a:defRPr>
            </a:lvl6pPr>
            <a:lvl7pPr marL="2971800" indent="-228600" eaLnBrk="0" fontAlgn="base" hangingPunct="0">
              <a:spcBef>
                <a:spcPct val="0"/>
              </a:spcBef>
              <a:spcAft>
                <a:spcPct val="0"/>
              </a:spcAft>
              <a:defRPr sz="800" b="1">
                <a:solidFill>
                  <a:schemeClr val="bg1"/>
                </a:solidFill>
                <a:latin typeface="Arial" charset="0"/>
              </a:defRPr>
            </a:lvl7pPr>
            <a:lvl8pPr marL="3429000" indent="-228600" eaLnBrk="0" fontAlgn="base" hangingPunct="0">
              <a:spcBef>
                <a:spcPct val="0"/>
              </a:spcBef>
              <a:spcAft>
                <a:spcPct val="0"/>
              </a:spcAft>
              <a:defRPr sz="800" b="1">
                <a:solidFill>
                  <a:schemeClr val="bg1"/>
                </a:solidFill>
                <a:latin typeface="Arial" charset="0"/>
              </a:defRPr>
            </a:lvl8pPr>
            <a:lvl9pPr marL="3886200" indent="-228600" eaLnBrk="0" fontAlgn="base" hangingPunct="0">
              <a:spcBef>
                <a:spcPct val="0"/>
              </a:spcBef>
              <a:spcAft>
                <a:spcPct val="0"/>
              </a:spcAft>
              <a:defRPr sz="800" b="1">
                <a:solidFill>
                  <a:schemeClr val="bg1"/>
                </a:solidFill>
                <a:latin typeface="Arial" charset="0"/>
              </a:defRPr>
            </a:lvl9pPr>
          </a:lstStyle>
          <a:p>
            <a:pPr algn="ctr"/>
            <a:r>
              <a:rPr lang="en-US" sz="2400" i="1" dirty="0"/>
              <a:t>SATCOM Vision: An operationally effective, affordable, resilient, and secure satellite communications architecture that supports global mission priorities and is adaptable to rapidly changing requirements, technologies, and threats </a:t>
            </a:r>
          </a:p>
        </p:txBody>
      </p:sp>
    </p:spTree>
    <p:extLst>
      <p:ext uri="{BB962C8B-B14F-4D97-AF65-F5344CB8AC3E}">
        <p14:creationId xmlns:p14="http://schemas.microsoft.com/office/powerpoint/2010/main" val="2476947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B196-F7A4-47A4-A9DE-E5F50646555D}"/>
              </a:ext>
            </a:extLst>
          </p:cNvPr>
          <p:cNvSpPr>
            <a:spLocks noGrp="1"/>
          </p:cNvSpPr>
          <p:nvPr>
            <p:ph type="title"/>
          </p:nvPr>
        </p:nvSpPr>
        <p:spPr>
          <a:xfrm>
            <a:off x="2230837" y="223838"/>
            <a:ext cx="9525000" cy="1143000"/>
          </a:xfrm>
        </p:spPr>
        <p:txBody>
          <a:bodyPr/>
          <a:lstStyle/>
          <a:p>
            <a:r>
              <a:rPr lang="en-US" dirty="0"/>
              <a:t>CSCO’s Mission and Focus</a:t>
            </a:r>
          </a:p>
        </p:txBody>
      </p:sp>
      <p:sp>
        <p:nvSpPr>
          <p:cNvPr id="3" name="Content Placeholder 2">
            <a:extLst>
              <a:ext uri="{FF2B5EF4-FFF2-40B4-BE49-F238E27FC236}">
                <a16:creationId xmlns:a16="http://schemas.microsoft.com/office/drawing/2014/main" id="{4439CAF7-DB56-4D66-BD2B-4897B633DDB0}"/>
              </a:ext>
            </a:extLst>
          </p:cNvPr>
          <p:cNvSpPr>
            <a:spLocks noGrp="1"/>
          </p:cNvSpPr>
          <p:nvPr>
            <p:ph idx="1"/>
          </p:nvPr>
        </p:nvSpPr>
        <p:spPr>
          <a:xfrm>
            <a:off x="368302" y="1504950"/>
            <a:ext cx="7469088" cy="4743450"/>
          </a:xfrm>
        </p:spPr>
        <p:txBody>
          <a:bodyPr/>
          <a:lstStyle/>
          <a:p>
            <a:r>
              <a:rPr lang="en-US" dirty="0"/>
              <a:t>CSCO is </a:t>
            </a:r>
            <a:r>
              <a:rPr lang="en-US" u="sng" dirty="0"/>
              <a:t>THE</a:t>
            </a:r>
            <a:r>
              <a:rPr lang="en-US" dirty="0"/>
              <a:t> focal point for COMSATCOM across DoD</a:t>
            </a:r>
          </a:p>
          <a:p>
            <a:r>
              <a:rPr lang="en-US" dirty="0"/>
              <a:t>CSCO a service provider, not just an acquisition shop</a:t>
            </a:r>
          </a:p>
          <a:p>
            <a:pPr lvl="1"/>
            <a:r>
              <a:rPr lang="en-US" dirty="0"/>
              <a:t>A one-stop provider of DoD COMSATCOM services</a:t>
            </a:r>
          </a:p>
          <a:p>
            <a:pPr lvl="1"/>
            <a:r>
              <a:rPr lang="en-US" dirty="0"/>
              <a:t>An integrated component of the DoD SATCOM enterprise</a:t>
            </a:r>
          </a:p>
          <a:p>
            <a:r>
              <a:rPr lang="en-US" dirty="0"/>
              <a:t>Office is poised to enable expansion into other commercial capabilities</a:t>
            </a:r>
          </a:p>
          <a:p>
            <a:pPr lvl="1"/>
            <a:r>
              <a:rPr lang="en-US" dirty="0"/>
              <a:t>All commercial space capabilities </a:t>
            </a:r>
          </a:p>
          <a:p>
            <a:pPr lvl="1"/>
            <a:r>
              <a:rPr lang="en-US" dirty="0"/>
              <a:t>Stay tuned as the Space Systems Command commercial mission evolves</a:t>
            </a:r>
          </a:p>
        </p:txBody>
      </p:sp>
      <p:sp>
        <p:nvSpPr>
          <p:cNvPr id="4" name="Slide Number Placeholder 3">
            <a:extLst>
              <a:ext uri="{FF2B5EF4-FFF2-40B4-BE49-F238E27FC236}">
                <a16:creationId xmlns:a16="http://schemas.microsoft.com/office/drawing/2014/main" id="{FF5AD167-D205-4CBE-A310-3CB389773A39}"/>
              </a:ext>
            </a:extLst>
          </p:cNvPr>
          <p:cNvSpPr>
            <a:spLocks noGrp="1"/>
          </p:cNvSpPr>
          <p:nvPr>
            <p:ph type="sldNum" sz="quarter" idx="11"/>
          </p:nvPr>
        </p:nvSpPr>
        <p:spPr>
          <a:xfrm>
            <a:off x="10651067" y="6524625"/>
            <a:ext cx="1524000" cy="304800"/>
          </a:xfrm>
        </p:spPr>
        <p:txBody>
          <a:bodyPr/>
          <a:lstStyle/>
          <a:p>
            <a:fld id="{4936CFC2-5B09-46B0-AA37-FCEB9B88935D}" type="slidenum">
              <a:rPr lang="en-US" altLang="en-US" smtClean="0"/>
              <a:pPr/>
              <a:t>4</a:t>
            </a:fld>
            <a:endParaRPr lang="en-US" altLang="en-US" dirty="0"/>
          </a:p>
        </p:txBody>
      </p:sp>
      <p:pic>
        <p:nvPicPr>
          <p:cNvPr id="9" name="Picture 8">
            <a:extLst>
              <a:ext uri="{FF2B5EF4-FFF2-40B4-BE49-F238E27FC236}">
                <a16:creationId xmlns:a16="http://schemas.microsoft.com/office/drawing/2014/main" id="{4FF95241-9EAA-42CB-8645-7A2A76AFDB5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37390" y="2012950"/>
            <a:ext cx="3918448" cy="2606675"/>
          </a:xfrm>
          <a:prstGeom prst="rect">
            <a:avLst/>
          </a:prstGeom>
        </p:spPr>
      </p:pic>
      <p:sp>
        <p:nvSpPr>
          <p:cNvPr id="11" name="TextBox 10">
            <a:extLst>
              <a:ext uri="{FF2B5EF4-FFF2-40B4-BE49-F238E27FC236}">
                <a16:creationId xmlns:a16="http://schemas.microsoft.com/office/drawing/2014/main" id="{5704A1FD-B6DD-401B-B515-F4DD7B8EF864}"/>
              </a:ext>
            </a:extLst>
          </p:cNvPr>
          <p:cNvSpPr txBox="1"/>
          <p:nvPr/>
        </p:nvSpPr>
        <p:spPr>
          <a:xfrm>
            <a:off x="732639" y="5402517"/>
            <a:ext cx="11237110" cy="769441"/>
          </a:xfrm>
          <a:prstGeom prst="rect">
            <a:avLst/>
          </a:prstGeom>
          <a:solidFill>
            <a:srgbClr val="0C2D83"/>
          </a:solidFill>
        </p:spPr>
        <p:txBody>
          <a:bodyPr wrap="square" rtlCol="0">
            <a:spAutoFit/>
          </a:bodyPr>
          <a:lstStyle/>
          <a:p>
            <a:pPr algn="ctr"/>
            <a:r>
              <a:rPr lang="en-US" sz="4400" b="1" i="1" dirty="0">
                <a:solidFill>
                  <a:schemeClr val="bg1"/>
                </a:solidFill>
              </a:rPr>
              <a:t>CSCO’s focus is the Warfighter!</a:t>
            </a:r>
          </a:p>
        </p:txBody>
      </p:sp>
      <p:sp>
        <p:nvSpPr>
          <p:cNvPr id="16" name="TextBox 15">
            <a:extLst>
              <a:ext uri="{FF2B5EF4-FFF2-40B4-BE49-F238E27FC236}">
                <a16:creationId xmlns:a16="http://schemas.microsoft.com/office/drawing/2014/main" id="{CEA4B244-22D9-4E4C-8AF3-5ACA8EE9AF7F}"/>
              </a:ext>
            </a:extLst>
          </p:cNvPr>
          <p:cNvSpPr txBox="1"/>
          <p:nvPr/>
        </p:nvSpPr>
        <p:spPr>
          <a:xfrm>
            <a:off x="8329764" y="4626687"/>
            <a:ext cx="2933700" cy="307777"/>
          </a:xfrm>
          <a:prstGeom prst="rect">
            <a:avLst/>
          </a:prstGeom>
          <a:noFill/>
        </p:spPr>
        <p:txBody>
          <a:bodyPr wrap="square" rtlCol="0">
            <a:spAutoFit/>
          </a:bodyPr>
          <a:lstStyle/>
          <a:p>
            <a:pPr algn="ctr"/>
            <a:r>
              <a:rPr lang="en-US" b="1" dirty="0"/>
              <a:t>Priority 1:  This Guy</a:t>
            </a:r>
          </a:p>
        </p:txBody>
      </p:sp>
    </p:spTree>
    <p:extLst>
      <p:ext uri="{BB962C8B-B14F-4D97-AF65-F5344CB8AC3E}">
        <p14:creationId xmlns:p14="http://schemas.microsoft.com/office/powerpoint/2010/main" val="296116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06F14-0881-4FC1-93D0-A2F06440083E}"/>
              </a:ext>
            </a:extLst>
          </p:cNvPr>
          <p:cNvSpPr>
            <a:spLocks noGrp="1"/>
          </p:cNvSpPr>
          <p:nvPr>
            <p:ph type="title"/>
          </p:nvPr>
        </p:nvSpPr>
        <p:spPr/>
        <p:txBody>
          <a:bodyPr/>
          <a:lstStyle/>
          <a:p>
            <a:r>
              <a:rPr lang="en-US" dirty="0"/>
              <a:t>Future Commercial Services Strategy</a:t>
            </a:r>
          </a:p>
        </p:txBody>
      </p:sp>
      <p:sp>
        <p:nvSpPr>
          <p:cNvPr id="3" name="Content Placeholder 2">
            <a:extLst>
              <a:ext uri="{FF2B5EF4-FFF2-40B4-BE49-F238E27FC236}">
                <a16:creationId xmlns:a16="http://schemas.microsoft.com/office/drawing/2014/main" id="{BF5FC26A-47F7-4E1A-A0F0-15315E4B7127}"/>
              </a:ext>
            </a:extLst>
          </p:cNvPr>
          <p:cNvSpPr>
            <a:spLocks noGrp="1"/>
          </p:cNvSpPr>
          <p:nvPr>
            <p:ph idx="1"/>
          </p:nvPr>
        </p:nvSpPr>
        <p:spPr/>
        <p:txBody>
          <a:bodyPr/>
          <a:lstStyle/>
          <a:p>
            <a:r>
              <a:rPr lang="en-US" dirty="0"/>
              <a:t>CSCO is transforming how DoD acquires and uses commercial capabilities</a:t>
            </a:r>
          </a:p>
          <a:p>
            <a:pPr lvl="1"/>
            <a:r>
              <a:rPr lang="en-US" dirty="0"/>
              <a:t>Implementing an overall, cohesive strategy in support of CSCO’s Mission Partners that further optimizes how DoD acquires and uses COMSATCOM</a:t>
            </a:r>
          </a:p>
          <a:p>
            <a:r>
              <a:rPr lang="en-US" u="sng" dirty="0"/>
              <a:t>Demand driven</a:t>
            </a:r>
            <a:r>
              <a:rPr lang="en-US" dirty="0"/>
              <a:t>, rapidly available to Warfighter</a:t>
            </a:r>
          </a:p>
          <a:p>
            <a:pPr lvl="1"/>
            <a:r>
              <a:rPr lang="en-US" dirty="0"/>
              <a:t>Not dictating complete MIL-Spec capabilities</a:t>
            </a:r>
            <a:r>
              <a:rPr lang="en-US" baseline="0" dirty="0"/>
              <a:t> -</a:t>
            </a:r>
            <a:r>
              <a:rPr lang="en-US" dirty="0"/>
              <a:t> incorporating commercial capabilities into operations </a:t>
            </a:r>
            <a:r>
              <a:rPr lang="en-US" u="sng" dirty="0"/>
              <a:t>as appropriate</a:t>
            </a:r>
          </a:p>
          <a:p>
            <a:r>
              <a:rPr lang="en-US" dirty="0"/>
              <a:t>This strategy creates economies, increases process efficiencies, and enables the USSF SATCOM Vision</a:t>
            </a:r>
          </a:p>
          <a:p>
            <a:endParaRPr lang="en-US" dirty="0"/>
          </a:p>
        </p:txBody>
      </p:sp>
      <p:sp>
        <p:nvSpPr>
          <p:cNvPr id="4" name="Slide Number Placeholder 3">
            <a:extLst>
              <a:ext uri="{FF2B5EF4-FFF2-40B4-BE49-F238E27FC236}">
                <a16:creationId xmlns:a16="http://schemas.microsoft.com/office/drawing/2014/main" id="{E847B162-7749-42FD-AFA5-361958586092}"/>
              </a:ext>
            </a:extLst>
          </p:cNvPr>
          <p:cNvSpPr>
            <a:spLocks noGrp="1"/>
          </p:cNvSpPr>
          <p:nvPr>
            <p:ph type="sldNum" sz="quarter" idx="11"/>
          </p:nvPr>
        </p:nvSpPr>
        <p:spPr/>
        <p:txBody>
          <a:bodyPr/>
          <a:lstStyle/>
          <a:p>
            <a:pPr>
              <a:defRPr/>
            </a:pPr>
            <a:fld id="{4936CFC2-5B09-46B0-AA37-FCEB9B88935D}" type="slidenum">
              <a:rPr lang="en-US" altLang="en-US" smtClean="0"/>
              <a:pPr>
                <a:defRPr/>
              </a:pPr>
              <a:t>5</a:t>
            </a:fld>
            <a:endParaRPr lang="en-US" altLang="en-US" dirty="0">
              <a:solidFill>
                <a:schemeClr val="bg2"/>
              </a:solidFill>
            </a:endParaRPr>
          </a:p>
        </p:txBody>
      </p:sp>
      <p:grpSp>
        <p:nvGrpSpPr>
          <p:cNvPr id="7" name="Group 6">
            <a:extLst>
              <a:ext uri="{FF2B5EF4-FFF2-40B4-BE49-F238E27FC236}">
                <a16:creationId xmlns:a16="http://schemas.microsoft.com/office/drawing/2014/main" id="{5EEE8B37-E920-4C5E-A451-78490DB64551}"/>
              </a:ext>
            </a:extLst>
          </p:cNvPr>
          <p:cNvGrpSpPr/>
          <p:nvPr/>
        </p:nvGrpSpPr>
        <p:grpSpPr>
          <a:xfrm>
            <a:off x="982056" y="4571351"/>
            <a:ext cx="9969656" cy="1749973"/>
            <a:chOff x="1106203" y="2399725"/>
            <a:chExt cx="9969656" cy="1749973"/>
          </a:xfrm>
        </p:grpSpPr>
        <p:sp>
          <p:nvSpPr>
            <p:cNvPr id="8" name="Rectangle: Rounded Corners 21">
              <a:extLst>
                <a:ext uri="{FF2B5EF4-FFF2-40B4-BE49-F238E27FC236}">
                  <a16:creationId xmlns:a16="http://schemas.microsoft.com/office/drawing/2014/main" id="{F59E29F1-1B42-4EE7-B99A-FE03B7EA1A33}"/>
                </a:ext>
              </a:extLst>
            </p:cNvPr>
            <p:cNvSpPr/>
            <p:nvPr/>
          </p:nvSpPr>
          <p:spPr bwMode="auto">
            <a:xfrm>
              <a:off x="1106203" y="2599705"/>
              <a:ext cx="1331843" cy="864290"/>
            </a:xfrm>
            <a:prstGeom prst="roundRect">
              <a:avLst/>
            </a:prstGeom>
            <a:solidFill>
              <a:srgbClr val="548235"/>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latin typeface="Arial" charset="0"/>
                </a:rPr>
                <a:t>Mission Partners</a:t>
              </a:r>
              <a:endParaRPr kumimoji="0" lang="en-US" sz="1400" b="1" i="0" u="none" strike="noStrike" cap="none" normalizeH="0" baseline="0" dirty="0">
                <a:ln>
                  <a:noFill/>
                </a:ln>
                <a:solidFill>
                  <a:schemeClr val="bg1"/>
                </a:solidFill>
                <a:effectLst/>
                <a:latin typeface="Arial" charset="0"/>
              </a:endParaRPr>
            </a:p>
          </p:txBody>
        </p:sp>
        <p:sp>
          <p:nvSpPr>
            <p:cNvPr id="9" name="Rectangle: Rounded Corners 22">
              <a:extLst>
                <a:ext uri="{FF2B5EF4-FFF2-40B4-BE49-F238E27FC236}">
                  <a16:creationId xmlns:a16="http://schemas.microsoft.com/office/drawing/2014/main" id="{930F678B-704A-4F4D-AEF6-04FB611BCEA7}"/>
                </a:ext>
              </a:extLst>
            </p:cNvPr>
            <p:cNvSpPr/>
            <p:nvPr/>
          </p:nvSpPr>
          <p:spPr bwMode="auto">
            <a:xfrm>
              <a:off x="4048421" y="2599705"/>
              <a:ext cx="1331843" cy="864290"/>
            </a:xfrm>
            <a:prstGeom prst="roundRect">
              <a:avLst/>
            </a:prstGeom>
            <a:solidFill>
              <a:srgbClr val="7030A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latin typeface="Arial" charset="0"/>
                </a:rPr>
                <a:t>CSCO Service Manager</a:t>
              </a:r>
              <a:endParaRPr kumimoji="0" lang="en-US" sz="1400" b="1" i="0" u="none" strike="noStrike" cap="none" normalizeH="0" baseline="0" dirty="0">
                <a:ln>
                  <a:noFill/>
                </a:ln>
                <a:solidFill>
                  <a:schemeClr val="bg1"/>
                </a:solidFill>
                <a:effectLst/>
                <a:latin typeface="Arial" charset="0"/>
              </a:endParaRPr>
            </a:p>
          </p:txBody>
        </p:sp>
        <p:sp>
          <p:nvSpPr>
            <p:cNvPr id="10" name="Rectangle: Rounded Corners 23">
              <a:extLst>
                <a:ext uri="{FF2B5EF4-FFF2-40B4-BE49-F238E27FC236}">
                  <a16:creationId xmlns:a16="http://schemas.microsoft.com/office/drawing/2014/main" id="{F394D6AE-E022-4275-B0DC-2333793A1279}"/>
                </a:ext>
              </a:extLst>
            </p:cNvPr>
            <p:cNvSpPr/>
            <p:nvPr/>
          </p:nvSpPr>
          <p:spPr bwMode="auto">
            <a:xfrm>
              <a:off x="6851493" y="2584175"/>
              <a:ext cx="1331843" cy="864290"/>
            </a:xfrm>
            <a:prstGeom prst="roundRect">
              <a:avLst/>
            </a:prstGeom>
            <a:solidFill>
              <a:srgbClr val="2E75B6"/>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latin typeface="Arial" charset="0"/>
                </a:rPr>
                <a:t>Acquisition Team</a:t>
              </a:r>
              <a:endParaRPr kumimoji="0" lang="en-US" sz="1400" b="1" i="0" u="none" strike="noStrike" cap="none" normalizeH="0" baseline="0" dirty="0">
                <a:ln>
                  <a:noFill/>
                </a:ln>
                <a:solidFill>
                  <a:schemeClr val="bg1"/>
                </a:solidFill>
                <a:effectLst/>
                <a:latin typeface="Arial" charset="0"/>
              </a:endParaRPr>
            </a:p>
          </p:txBody>
        </p:sp>
        <p:sp>
          <p:nvSpPr>
            <p:cNvPr id="11" name="Rectangle: Rounded Corners 24">
              <a:extLst>
                <a:ext uri="{FF2B5EF4-FFF2-40B4-BE49-F238E27FC236}">
                  <a16:creationId xmlns:a16="http://schemas.microsoft.com/office/drawing/2014/main" id="{29355C56-9016-4959-9738-5E43135D6DAC}"/>
                </a:ext>
              </a:extLst>
            </p:cNvPr>
            <p:cNvSpPr/>
            <p:nvPr/>
          </p:nvSpPr>
          <p:spPr bwMode="auto">
            <a:xfrm>
              <a:off x="9744016" y="2599705"/>
              <a:ext cx="1331843" cy="864290"/>
            </a:xfrm>
            <a:prstGeom prst="roundRect">
              <a:avLst/>
            </a:prstGeom>
            <a:solidFill>
              <a:srgbClr val="C55A1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latin typeface="Arial" charset="0"/>
                </a:rPr>
                <a:t>Industry Partners</a:t>
              </a:r>
              <a:endParaRPr kumimoji="0" lang="en-US" sz="1400" b="1" i="0" u="none" strike="noStrike" cap="none" normalizeH="0" baseline="0" dirty="0">
                <a:ln>
                  <a:noFill/>
                </a:ln>
                <a:solidFill>
                  <a:schemeClr val="bg1"/>
                </a:solidFill>
                <a:effectLst/>
                <a:latin typeface="Arial" charset="0"/>
              </a:endParaRPr>
            </a:p>
          </p:txBody>
        </p:sp>
        <p:sp>
          <p:nvSpPr>
            <p:cNvPr id="12" name="Down Arrow 42">
              <a:extLst>
                <a:ext uri="{FF2B5EF4-FFF2-40B4-BE49-F238E27FC236}">
                  <a16:creationId xmlns:a16="http://schemas.microsoft.com/office/drawing/2014/main" id="{ECE0DF71-88EA-4E73-852D-6876439F8427}"/>
                </a:ext>
              </a:extLst>
            </p:cNvPr>
            <p:cNvSpPr/>
            <p:nvPr/>
          </p:nvSpPr>
          <p:spPr bwMode="gray">
            <a:xfrm rot="16200000">
              <a:off x="5530808" y="2356389"/>
              <a:ext cx="1245167" cy="1331842"/>
            </a:xfrm>
            <a:prstGeom prst="downArrow">
              <a:avLst/>
            </a:prstGeom>
            <a:solidFill>
              <a:schemeClr val="bg1">
                <a:lumMod val="85000"/>
              </a:schemeClr>
            </a:solidFill>
            <a:ln w="19050" algn="ctr">
              <a:noFill/>
              <a:miter lim="800000"/>
              <a:headEnd/>
              <a:tailEnd/>
            </a:ln>
          </p:spPr>
          <p:txBody>
            <a:bodyPr wrap="square" lIns="88900" tIns="88900" rIns="88900" bIns="88900" rtlCol="0" anchor="ct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0" cap="none" spc="0" normalizeH="0" baseline="0" noProof="0" dirty="0">
                <a:ln>
                  <a:noFill/>
                </a:ln>
                <a:solidFill>
                  <a:prstClr val="white"/>
                </a:solidFill>
                <a:effectLst/>
                <a:uLnTx/>
                <a:uFillTx/>
                <a:latin typeface="Verdana"/>
              </a:endParaRPr>
            </a:p>
          </p:txBody>
        </p:sp>
        <p:sp>
          <p:nvSpPr>
            <p:cNvPr id="13" name="Down Arrow 42">
              <a:extLst>
                <a:ext uri="{FF2B5EF4-FFF2-40B4-BE49-F238E27FC236}">
                  <a16:creationId xmlns:a16="http://schemas.microsoft.com/office/drawing/2014/main" id="{D8FCCB2E-3241-486E-93CE-BB89A8850B51}"/>
                </a:ext>
              </a:extLst>
            </p:cNvPr>
            <p:cNvSpPr/>
            <p:nvPr/>
          </p:nvSpPr>
          <p:spPr bwMode="gray">
            <a:xfrm rot="16200000">
              <a:off x="8366059" y="2356389"/>
              <a:ext cx="1245170" cy="1331843"/>
            </a:xfrm>
            <a:prstGeom prst="downArrow">
              <a:avLst/>
            </a:prstGeom>
            <a:solidFill>
              <a:schemeClr val="bg1">
                <a:lumMod val="85000"/>
              </a:schemeClr>
            </a:solidFill>
            <a:ln w="19050" algn="ctr">
              <a:noFill/>
              <a:miter lim="800000"/>
              <a:headEnd/>
              <a:tailEnd/>
            </a:ln>
          </p:spPr>
          <p:txBody>
            <a:bodyPr wrap="square" lIns="88900" tIns="88900" rIns="88900" bIns="88900" rtlCol="0" anchor="ct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0" cap="none" spc="0" normalizeH="0" baseline="0" noProof="0" dirty="0">
                <a:ln>
                  <a:noFill/>
                </a:ln>
                <a:solidFill>
                  <a:prstClr val="white"/>
                </a:solidFill>
                <a:effectLst/>
                <a:uLnTx/>
                <a:uFillTx/>
                <a:latin typeface="Verdana"/>
              </a:endParaRPr>
            </a:p>
          </p:txBody>
        </p:sp>
        <p:sp>
          <p:nvSpPr>
            <p:cNvPr id="14" name="object 65">
              <a:extLst>
                <a:ext uri="{FF2B5EF4-FFF2-40B4-BE49-F238E27FC236}">
                  <a16:creationId xmlns:a16="http://schemas.microsoft.com/office/drawing/2014/main" id="{76E15961-81BA-4936-A436-CFA6A8D25194}"/>
                </a:ext>
              </a:extLst>
            </p:cNvPr>
            <p:cNvSpPr/>
            <p:nvPr/>
          </p:nvSpPr>
          <p:spPr>
            <a:xfrm rot="10800000">
              <a:off x="5108713" y="3597602"/>
              <a:ext cx="4410068" cy="552096"/>
            </a:xfrm>
            <a:custGeom>
              <a:avLst/>
              <a:gdLst/>
              <a:ahLst/>
              <a:cxnLst/>
              <a:rect l="l" t="t" r="r" b="b"/>
              <a:pathLst>
                <a:path w="1685289" h="352425">
                  <a:moveTo>
                    <a:pt x="1621144" y="306764"/>
                  </a:moveTo>
                  <a:lnTo>
                    <a:pt x="1602486" y="327913"/>
                  </a:lnTo>
                  <a:lnTo>
                    <a:pt x="1684782" y="349758"/>
                  </a:lnTo>
                  <a:lnTo>
                    <a:pt x="1670790" y="315087"/>
                  </a:lnTo>
                  <a:lnTo>
                    <a:pt x="1631188" y="315087"/>
                  </a:lnTo>
                  <a:lnTo>
                    <a:pt x="1621144" y="306764"/>
                  </a:lnTo>
                  <a:close/>
                </a:path>
                <a:path w="1685289" h="352425">
                  <a:moveTo>
                    <a:pt x="1633736" y="292491"/>
                  </a:moveTo>
                  <a:lnTo>
                    <a:pt x="1621144" y="306764"/>
                  </a:lnTo>
                  <a:lnTo>
                    <a:pt x="1631188" y="315087"/>
                  </a:lnTo>
                  <a:lnTo>
                    <a:pt x="1643380" y="300482"/>
                  </a:lnTo>
                  <a:lnTo>
                    <a:pt x="1633736" y="292491"/>
                  </a:lnTo>
                  <a:close/>
                </a:path>
                <a:path w="1685289" h="352425">
                  <a:moveTo>
                    <a:pt x="1652905" y="270763"/>
                  </a:moveTo>
                  <a:lnTo>
                    <a:pt x="1633736" y="292491"/>
                  </a:lnTo>
                  <a:lnTo>
                    <a:pt x="1643380" y="300482"/>
                  </a:lnTo>
                  <a:lnTo>
                    <a:pt x="1631188" y="315087"/>
                  </a:lnTo>
                  <a:lnTo>
                    <a:pt x="1670790" y="315087"/>
                  </a:lnTo>
                  <a:lnTo>
                    <a:pt x="1652905" y="270763"/>
                  </a:lnTo>
                  <a:close/>
                </a:path>
                <a:path w="1685289" h="352425">
                  <a:moveTo>
                    <a:pt x="1583689" y="252222"/>
                  </a:moveTo>
                  <a:lnTo>
                    <a:pt x="1572387" y="267588"/>
                  </a:lnTo>
                  <a:lnTo>
                    <a:pt x="1585976" y="277622"/>
                  </a:lnTo>
                  <a:lnTo>
                    <a:pt x="1621144" y="306764"/>
                  </a:lnTo>
                  <a:lnTo>
                    <a:pt x="1633736" y="292491"/>
                  </a:lnTo>
                  <a:lnTo>
                    <a:pt x="1598168" y="263017"/>
                  </a:lnTo>
                  <a:lnTo>
                    <a:pt x="1583689" y="252222"/>
                  </a:lnTo>
                  <a:close/>
                </a:path>
                <a:path w="1685289" h="352425">
                  <a:moveTo>
                    <a:pt x="1472311" y="177292"/>
                  </a:moveTo>
                  <a:lnTo>
                    <a:pt x="1462532" y="193675"/>
                  </a:lnTo>
                  <a:lnTo>
                    <a:pt x="1488567" y="209296"/>
                  </a:lnTo>
                  <a:lnTo>
                    <a:pt x="1526286" y="234442"/>
                  </a:lnTo>
                  <a:lnTo>
                    <a:pt x="1536954" y="218694"/>
                  </a:lnTo>
                  <a:lnTo>
                    <a:pt x="1499108" y="193421"/>
                  </a:lnTo>
                  <a:lnTo>
                    <a:pt x="1472311" y="177292"/>
                  </a:lnTo>
                  <a:close/>
                </a:path>
                <a:path w="1685289" h="352425">
                  <a:moveTo>
                    <a:pt x="1353693" y="114553"/>
                  </a:moveTo>
                  <a:lnTo>
                    <a:pt x="1345564" y="131825"/>
                  </a:lnTo>
                  <a:lnTo>
                    <a:pt x="1386586" y="151384"/>
                  </a:lnTo>
                  <a:lnTo>
                    <a:pt x="1413256" y="165608"/>
                  </a:lnTo>
                  <a:lnTo>
                    <a:pt x="1422273" y="148844"/>
                  </a:lnTo>
                  <a:lnTo>
                    <a:pt x="1395602" y="134493"/>
                  </a:lnTo>
                  <a:lnTo>
                    <a:pt x="1353693" y="114553"/>
                  </a:lnTo>
                  <a:close/>
                </a:path>
                <a:path w="1685289" h="352425">
                  <a:moveTo>
                    <a:pt x="1228725" y="64770"/>
                  </a:moveTo>
                  <a:lnTo>
                    <a:pt x="1223010" y="82931"/>
                  </a:lnTo>
                  <a:lnTo>
                    <a:pt x="1226820" y="84200"/>
                  </a:lnTo>
                  <a:lnTo>
                    <a:pt x="1280922" y="103886"/>
                  </a:lnTo>
                  <a:lnTo>
                    <a:pt x="1293495" y="109220"/>
                  </a:lnTo>
                  <a:lnTo>
                    <a:pt x="1300861" y="91694"/>
                  </a:lnTo>
                  <a:lnTo>
                    <a:pt x="1288288" y="86360"/>
                  </a:lnTo>
                  <a:lnTo>
                    <a:pt x="1233424" y="66294"/>
                  </a:lnTo>
                  <a:lnTo>
                    <a:pt x="1228725" y="64770"/>
                  </a:lnTo>
                  <a:close/>
                </a:path>
                <a:path w="1685289" h="352425">
                  <a:moveTo>
                    <a:pt x="1099312" y="29210"/>
                  </a:moveTo>
                  <a:lnTo>
                    <a:pt x="1095375" y="47751"/>
                  </a:lnTo>
                  <a:lnTo>
                    <a:pt x="1116965" y="52450"/>
                  </a:lnTo>
                  <a:lnTo>
                    <a:pt x="1168781" y="66039"/>
                  </a:lnTo>
                  <a:lnTo>
                    <a:pt x="1173734" y="47625"/>
                  </a:lnTo>
                  <a:lnTo>
                    <a:pt x="1121918" y="34036"/>
                  </a:lnTo>
                  <a:lnTo>
                    <a:pt x="1099312" y="29210"/>
                  </a:lnTo>
                  <a:close/>
                </a:path>
                <a:path w="1685289" h="352425">
                  <a:moveTo>
                    <a:pt x="966978" y="7365"/>
                  </a:moveTo>
                  <a:lnTo>
                    <a:pt x="964692" y="26288"/>
                  </a:lnTo>
                  <a:lnTo>
                    <a:pt x="1005459" y="31114"/>
                  </a:lnTo>
                  <a:lnTo>
                    <a:pt x="1039749" y="36957"/>
                  </a:lnTo>
                  <a:lnTo>
                    <a:pt x="1042797" y="18161"/>
                  </a:lnTo>
                  <a:lnTo>
                    <a:pt x="1008634" y="12446"/>
                  </a:lnTo>
                  <a:lnTo>
                    <a:pt x="966978" y="7365"/>
                  </a:lnTo>
                  <a:close/>
                </a:path>
                <a:path w="1685289" h="352425">
                  <a:moveTo>
                    <a:pt x="837057" y="0"/>
                  </a:moveTo>
                  <a:lnTo>
                    <a:pt x="832612" y="0"/>
                  </a:lnTo>
                  <a:lnTo>
                    <a:pt x="832993" y="19050"/>
                  </a:lnTo>
                  <a:lnTo>
                    <a:pt x="836549" y="19050"/>
                  </a:lnTo>
                  <a:lnTo>
                    <a:pt x="892937" y="20447"/>
                  </a:lnTo>
                  <a:lnTo>
                    <a:pt x="908177" y="21462"/>
                  </a:lnTo>
                  <a:lnTo>
                    <a:pt x="909574" y="2539"/>
                  </a:lnTo>
                  <a:lnTo>
                    <a:pt x="894334" y="1397"/>
                  </a:lnTo>
                  <a:lnTo>
                    <a:pt x="837057" y="0"/>
                  </a:lnTo>
                  <a:close/>
                </a:path>
                <a:path w="1685289" h="352425">
                  <a:moveTo>
                    <a:pt x="774954" y="1397"/>
                  </a:moveTo>
                  <a:lnTo>
                    <a:pt x="722884" y="4952"/>
                  </a:lnTo>
                  <a:lnTo>
                    <a:pt x="698627" y="7747"/>
                  </a:lnTo>
                  <a:lnTo>
                    <a:pt x="700786" y="26670"/>
                  </a:lnTo>
                  <a:lnTo>
                    <a:pt x="724281" y="24002"/>
                  </a:lnTo>
                  <a:lnTo>
                    <a:pt x="776224" y="20447"/>
                  </a:lnTo>
                  <a:lnTo>
                    <a:pt x="774954" y="1397"/>
                  </a:lnTo>
                  <a:close/>
                </a:path>
                <a:path w="1685289" h="352425">
                  <a:moveTo>
                    <a:pt x="641604" y="15494"/>
                  </a:moveTo>
                  <a:lnTo>
                    <a:pt x="609854" y="20574"/>
                  </a:lnTo>
                  <a:lnTo>
                    <a:pt x="566293" y="29845"/>
                  </a:lnTo>
                  <a:lnTo>
                    <a:pt x="570230" y="48513"/>
                  </a:lnTo>
                  <a:lnTo>
                    <a:pt x="612902" y="39370"/>
                  </a:lnTo>
                  <a:lnTo>
                    <a:pt x="644652" y="34289"/>
                  </a:lnTo>
                  <a:lnTo>
                    <a:pt x="641604" y="15494"/>
                  </a:lnTo>
                  <a:close/>
                </a:path>
                <a:path w="1685289" h="352425">
                  <a:moveTo>
                    <a:pt x="510413" y="43814"/>
                  </a:moveTo>
                  <a:lnTo>
                    <a:pt x="498602" y="46989"/>
                  </a:lnTo>
                  <a:lnTo>
                    <a:pt x="443992" y="64135"/>
                  </a:lnTo>
                  <a:lnTo>
                    <a:pt x="436753" y="66801"/>
                  </a:lnTo>
                  <a:lnTo>
                    <a:pt x="443357" y="84709"/>
                  </a:lnTo>
                  <a:lnTo>
                    <a:pt x="449707" y="82296"/>
                  </a:lnTo>
                  <a:lnTo>
                    <a:pt x="503555" y="65405"/>
                  </a:lnTo>
                  <a:lnTo>
                    <a:pt x="515239" y="62357"/>
                  </a:lnTo>
                  <a:lnTo>
                    <a:pt x="510413" y="43814"/>
                  </a:lnTo>
                  <a:close/>
                </a:path>
                <a:path w="1685289" h="352425">
                  <a:moveTo>
                    <a:pt x="382905" y="86995"/>
                  </a:moveTo>
                  <a:lnTo>
                    <a:pt x="337185" y="106425"/>
                  </a:lnTo>
                  <a:lnTo>
                    <a:pt x="312928" y="118237"/>
                  </a:lnTo>
                  <a:lnTo>
                    <a:pt x="321183" y="135382"/>
                  </a:lnTo>
                  <a:lnTo>
                    <a:pt x="344678" y="123951"/>
                  </a:lnTo>
                  <a:lnTo>
                    <a:pt x="390398" y="104521"/>
                  </a:lnTo>
                  <a:lnTo>
                    <a:pt x="382905" y="86995"/>
                  </a:lnTo>
                  <a:close/>
                </a:path>
                <a:path w="1685289" h="352425">
                  <a:moveTo>
                    <a:pt x="261620" y="144525"/>
                  </a:moveTo>
                  <a:lnTo>
                    <a:pt x="234442" y="159385"/>
                  </a:lnTo>
                  <a:lnTo>
                    <a:pt x="195580" y="183387"/>
                  </a:lnTo>
                  <a:lnTo>
                    <a:pt x="205486" y="199517"/>
                  </a:lnTo>
                  <a:lnTo>
                    <a:pt x="243586" y="176149"/>
                  </a:lnTo>
                  <a:lnTo>
                    <a:pt x="270764" y="161289"/>
                  </a:lnTo>
                  <a:lnTo>
                    <a:pt x="261620" y="144525"/>
                  </a:lnTo>
                  <a:close/>
                </a:path>
                <a:path w="1685289" h="352425">
                  <a:moveTo>
                    <a:pt x="147574" y="215392"/>
                  </a:moveTo>
                  <a:lnTo>
                    <a:pt x="136398" y="223138"/>
                  </a:lnTo>
                  <a:lnTo>
                    <a:pt x="89408" y="258952"/>
                  </a:lnTo>
                  <a:lnTo>
                    <a:pt x="85979" y="261747"/>
                  </a:lnTo>
                  <a:lnTo>
                    <a:pt x="98298" y="276225"/>
                  </a:lnTo>
                  <a:lnTo>
                    <a:pt x="100837" y="274065"/>
                  </a:lnTo>
                  <a:lnTo>
                    <a:pt x="147193" y="238760"/>
                  </a:lnTo>
                  <a:lnTo>
                    <a:pt x="158369" y="231139"/>
                  </a:lnTo>
                  <a:lnTo>
                    <a:pt x="147574" y="215392"/>
                  </a:lnTo>
                  <a:close/>
                </a:path>
                <a:path w="1685289" h="352425">
                  <a:moveTo>
                    <a:pt x="42037" y="299085"/>
                  </a:moveTo>
                  <a:lnTo>
                    <a:pt x="0" y="338582"/>
                  </a:lnTo>
                  <a:lnTo>
                    <a:pt x="13081" y="352425"/>
                  </a:lnTo>
                  <a:lnTo>
                    <a:pt x="55118" y="313055"/>
                  </a:lnTo>
                  <a:lnTo>
                    <a:pt x="42037" y="299085"/>
                  </a:lnTo>
                  <a:close/>
                </a:path>
              </a:pathLst>
            </a:custGeom>
            <a:solidFill>
              <a:schemeClr val="bg1">
                <a:lumMod val="50000"/>
              </a:schemeClr>
            </a:solidFill>
          </p:spPr>
          <p:txBody>
            <a:bodyPr wrap="square" lIns="0" tIns="0" rIns="0" bIns="0" rtlCol="0"/>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C5C5C"/>
                </a:solidFill>
                <a:effectLst/>
                <a:uLnTx/>
                <a:uFillTx/>
                <a:ea typeface="+mn-ea"/>
                <a:cs typeface="+mn-cs"/>
              </a:endParaRPr>
            </a:p>
          </p:txBody>
        </p:sp>
        <p:sp>
          <p:nvSpPr>
            <p:cNvPr id="15" name="object 65">
              <a:extLst>
                <a:ext uri="{FF2B5EF4-FFF2-40B4-BE49-F238E27FC236}">
                  <a16:creationId xmlns:a16="http://schemas.microsoft.com/office/drawing/2014/main" id="{3F15A555-98BB-4FA0-A8D4-CC1516C26796}"/>
                </a:ext>
              </a:extLst>
            </p:cNvPr>
            <p:cNvSpPr/>
            <p:nvPr/>
          </p:nvSpPr>
          <p:spPr>
            <a:xfrm rot="10800000">
              <a:off x="2230833" y="3652352"/>
              <a:ext cx="2679095" cy="449420"/>
            </a:xfrm>
            <a:custGeom>
              <a:avLst/>
              <a:gdLst/>
              <a:ahLst/>
              <a:cxnLst/>
              <a:rect l="l" t="t" r="r" b="b"/>
              <a:pathLst>
                <a:path w="1685289" h="352425">
                  <a:moveTo>
                    <a:pt x="1621144" y="306764"/>
                  </a:moveTo>
                  <a:lnTo>
                    <a:pt x="1602486" y="327913"/>
                  </a:lnTo>
                  <a:lnTo>
                    <a:pt x="1684782" y="349758"/>
                  </a:lnTo>
                  <a:lnTo>
                    <a:pt x="1670790" y="315087"/>
                  </a:lnTo>
                  <a:lnTo>
                    <a:pt x="1631188" y="315087"/>
                  </a:lnTo>
                  <a:lnTo>
                    <a:pt x="1621144" y="306764"/>
                  </a:lnTo>
                  <a:close/>
                </a:path>
                <a:path w="1685289" h="352425">
                  <a:moveTo>
                    <a:pt x="1633736" y="292491"/>
                  </a:moveTo>
                  <a:lnTo>
                    <a:pt x="1621144" y="306764"/>
                  </a:lnTo>
                  <a:lnTo>
                    <a:pt x="1631188" y="315087"/>
                  </a:lnTo>
                  <a:lnTo>
                    <a:pt x="1643380" y="300482"/>
                  </a:lnTo>
                  <a:lnTo>
                    <a:pt x="1633736" y="292491"/>
                  </a:lnTo>
                  <a:close/>
                </a:path>
                <a:path w="1685289" h="352425">
                  <a:moveTo>
                    <a:pt x="1652905" y="270763"/>
                  </a:moveTo>
                  <a:lnTo>
                    <a:pt x="1633736" y="292491"/>
                  </a:lnTo>
                  <a:lnTo>
                    <a:pt x="1643380" y="300482"/>
                  </a:lnTo>
                  <a:lnTo>
                    <a:pt x="1631188" y="315087"/>
                  </a:lnTo>
                  <a:lnTo>
                    <a:pt x="1670790" y="315087"/>
                  </a:lnTo>
                  <a:lnTo>
                    <a:pt x="1652905" y="270763"/>
                  </a:lnTo>
                  <a:close/>
                </a:path>
                <a:path w="1685289" h="352425">
                  <a:moveTo>
                    <a:pt x="1583689" y="252222"/>
                  </a:moveTo>
                  <a:lnTo>
                    <a:pt x="1572387" y="267588"/>
                  </a:lnTo>
                  <a:lnTo>
                    <a:pt x="1585976" y="277622"/>
                  </a:lnTo>
                  <a:lnTo>
                    <a:pt x="1621144" y="306764"/>
                  </a:lnTo>
                  <a:lnTo>
                    <a:pt x="1633736" y="292491"/>
                  </a:lnTo>
                  <a:lnTo>
                    <a:pt x="1598168" y="263017"/>
                  </a:lnTo>
                  <a:lnTo>
                    <a:pt x="1583689" y="252222"/>
                  </a:lnTo>
                  <a:close/>
                </a:path>
                <a:path w="1685289" h="352425">
                  <a:moveTo>
                    <a:pt x="1472311" y="177292"/>
                  </a:moveTo>
                  <a:lnTo>
                    <a:pt x="1462532" y="193675"/>
                  </a:lnTo>
                  <a:lnTo>
                    <a:pt x="1488567" y="209296"/>
                  </a:lnTo>
                  <a:lnTo>
                    <a:pt x="1526286" y="234442"/>
                  </a:lnTo>
                  <a:lnTo>
                    <a:pt x="1536954" y="218694"/>
                  </a:lnTo>
                  <a:lnTo>
                    <a:pt x="1499108" y="193421"/>
                  </a:lnTo>
                  <a:lnTo>
                    <a:pt x="1472311" y="177292"/>
                  </a:lnTo>
                  <a:close/>
                </a:path>
                <a:path w="1685289" h="352425">
                  <a:moveTo>
                    <a:pt x="1353693" y="114553"/>
                  </a:moveTo>
                  <a:lnTo>
                    <a:pt x="1345564" y="131825"/>
                  </a:lnTo>
                  <a:lnTo>
                    <a:pt x="1386586" y="151384"/>
                  </a:lnTo>
                  <a:lnTo>
                    <a:pt x="1413256" y="165608"/>
                  </a:lnTo>
                  <a:lnTo>
                    <a:pt x="1422273" y="148844"/>
                  </a:lnTo>
                  <a:lnTo>
                    <a:pt x="1395602" y="134493"/>
                  </a:lnTo>
                  <a:lnTo>
                    <a:pt x="1353693" y="114553"/>
                  </a:lnTo>
                  <a:close/>
                </a:path>
                <a:path w="1685289" h="352425">
                  <a:moveTo>
                    <a:pt x="1228725" y="64770"/>
                  </a:moveTo>
                  <a:lnTo>
                    <a:pt x="1223010" y="82931"/>
                  </a:lnTo>
                  <a:lnTo>
                    <a:pt x="1226820" y="84200"/>
                  </a:lnTo>
                  <a:lnTo>
                    <a:pt x="1280922" y="103886"/>
                  </a:lnTo>
                  <a:lnTo>
                    <a:pt x="1293495" y="109220"/>
                  </a:lnTo>
                  <a:lnTo>
                    <a:pt x="1300861" y="91694"/>
                  </a:lnTo>
                  <a:lnTo>
                    <a:pt x="1288288" y="86360"/>
                  </a:lnTo>
                  <a:lnTo>
                    <a:pt x="1233424" y="66294"/>
                  </a:lnTo>
                  <a:lnTo>
                    <a:pt x="1228725" y="64770"/>
                  </a:lnTo>
                  <a:close/>
                </a:path>
                <a:path w="1685289" h="352425">
                  <a:moveTo>
                    <a:pt x="1099312" y="29210"/>
                  </a:moveTo>
                  <a:lnTo>
                    <a:pt x="1095375" y="47751"/>
                  </a:lnTo>
                  <a:lnTo>
                    <a:pt x="1116965" y="52450"/>
                  </a:lnTo>
                  <a:lnTo>
                    <a:pt x="1168781" y="66039"/>
                  </a:lnTo>
                  <a:lnTo>
                    <a:pt x="1173734" y="47625"/>
                  </a:lnTo>
                  <a:lnTo>
                    <a:pt x="1121918" y="34036"/>
                  </a:lnTo>
                  <a:lnTo>
                    <a:pt x="1099312" y="29210"/>
                  </a:lnTo>
                  <a:close/>
                </a:path>
                <a:path w="1685289" h="352425">
                  <a:moveTo>
                    <a:pt x="966978" y="7365"/>
                  </a:moveTo>
                  <a:lnTo>
                    <a:pt x="964692" y="26288"/>
                  </a:lnTo>
                  <a:lnTo>
                    <a:pt x="1005459" y="31114"/>
                  </a:lnTo>
                  <a:lnTo>
                    <a:pt x="1039749" y="36957"/>
                  </a:lnTo>
                  <a:lnTo>
                    <a:pt x="1042797" y="18161"/>
                  </a:lnTo>
                  <a:lnTo>
                    <a:pt x="1008634" y="12446"/>
                  </a:lnTo>
                  <a:lnTo>
                    <a:pt x="966978" y="7365"/>
                  </a:lnTo>
                  <a:close/>
                </a:path>
                <a:path w="1685289" h="352425">
                  <a:moveTo>
                    <a:pt x="837057" y="0"/>
                  </a:moveTo>
                  <a:lnTo>
                    <a:pt x="832612" y="0"/>
                  </a:lnTo>
                  <a:lnTo>
                    <a:pt x="832993" y="19050"/>
                  </a:lnTo>
                  <a:lnTo>
                    <a:pt x="836549" y="19050"/>
                  </a:lnTo>
                  <a:lnTo>
                    <a:pt x="892937" y="20447"/>
                  </a:lnTo>
                  <a:lnTo>
                    <a:pt x="908177" y="21462"/>
                  </a:lnTo>
                  <a:lnTo>
                    <a:pt x="909574" y="2539"/>
                  </a:lnTo>
                  <a:lnTo>
                    <a:pt x="894334" y="1397"/>
                  </a:lnTo>
                  <a:lnTo>
                    <a:pt x="837057" y="0"/>
                  </a:lnTo>
                  <a:close/>
                </a:path>
                <a:path w="1685289" h="352425">
                  <a:moveTo>
                    <a:pt x="774954" y="1397"/>
                  </a:moveTo>
                  <a:lnTo>
                    <a:pt x="722884" y="4952"/>
                  </a:lnTo>
                  <a:lnTo>
                    <a:pt x="698627" y="7747"/>
                  </a:lnTo>
                  <a:lnTo>
                    <a:pt x="700786" y="26670"/>
                  </a:lnTo>
                  <a:lnTo>
                    <a:pt x="724281" y="24002"/>
                  </a:lnTo>
                  <a:lnTo>
                    <a:pt x="776224" y="20447"/>
                  </a:lnTo>
                  <a:lnTo>
                    <a:pt x="774954" y="1397"/>
                  </a:lnTo>
                  <a:close/>
                </a:path>
                <a:path w="1685289" h="352425">
                  <a:moveTo>
                    <a:pt x="641604" y="15494"/>
                  </a:moveTo>
                  <a:lnTo>
                    <a:pt x="609854" y="20574"/>
                  </a:lnTo>
                  <a:lnTo>
                    <a:pt x="566293" y="29845"/>
                  </a:lnTo>
                  <a:lnTo>
                    <a:pt x="570230" y="48513"/>
                  </a:lnTo>
                  <a:lnTo>
                    <a:pt x="612902" y="39370"/>
                  </a:lnTo>
                  <a:lnTo>
                    <a:pt x="644652" y="34289"/>
                  </a:lnTo>
                  <a:lnTo>
                    <a:pt x="641604" y="15494"/>
                  </a:lnTo>
                  <a:close/>
                </a:path>
                <a:path w="1685289" h="352425">
                  <a:moveTo>
                    <a:pt x="510413" y="43814"/>
                  </a:moveTo>
                  <a:lnTo>
                    <a:pt x="498602" y="46989"/>
                  </a:lnTo>
                  <a:lnTo>
                    <a:pt x="443992" y="64135"/>
                  </a:lnTo>
                  <a:lnTo>
                    <a:pt x="436753" y="66801"/>
                  </a:lnTo>
                  <a:lnTo>
                    <a:pt x="443357" y="84709"/>
                  </a:lnTo>
                  <a:lnTo>
                    <a:pt x="449707" y="82296"/>
                  </a:lnTo>
                  <a:lnTo>
                    <a:pt x="503555" y="65405"/>
                  </a:lnTo>
                  <a:lnTo>
                    <a:pt x="515239" y="62357"/>
                  </a:lnTo>
                  <a:lnTo>
                    <a:pt x="510413" y="43814"/>
                  </a:lnTo>
                  <a:close/>
                </a:path>
                <a:path w="1685289" h="352425">
                  <a:moveTo>
                    <a:pt x="382905" y="86995"/>
                  </a:moveTo>
                  <a:lnTo>
                    <a:pt x="337185" y="106425"/>
                  </a:lnTo>
                  <a:lnTo>
                    <a:pt x="312928" y="118237"/>
                  </a:lnTo>
                  <a:lnTo>
                    <a:pt x="321183" y="135382"/>
                  </a:lnTo>
                  <a:lnTo>
                    <a:pt x="344678" y="123951"/>
                  </a:lnTo>
                  <a:lnTo>
                    <a:pt x="390398" y="104521"/>
                  </a:lnTo>
                  <a:lnTo>
                    <a:pt x="382905" y="86995"/>
                  </a:lnTo>
                  <a:close/>
                </a:path>
                <a:path w="1685289" h="352425">
                  <a:moveTo>
                    <a:pt x="261620" y="144525"/>
                  </a:moveTo>
                  <a:lnTo>
                    <a:pt x="234442" y="159385"/>
                  </a:lnTo>
                  <a:lnTo>
                    <a:pt x="195580" y="183387"/>
                  </a:lnTo>
                  <a:lnTo>
                    <a:pt x="205486" y="199517"/>
                  </a:lnTo>
                  <a:lnTo>
                    <a:pt x="243586" y="176149"/>
                  </a:lnTo>
                  <a:lnTo>
                    <a:pt x="270764" y="161289"/>
                  </a:lnTo>
                  <a:lnTo>
                    <a:pt x="261620" y="144525"/>
                  </a:lnTo>
                  <a:close/>
                </a:path>
                <a:path w="1685289" h="352425">
                  <a:moveTo>
                    <a:pt x="147574" y="215392"/>
                  </a:moveTo>
                  <a:lnTo>
                    <a:pt x="136398" y="223138"/>
                  </a:lnTo>
                  <a:lnTo>
                    <a:pt x="89408" y="258952"/>
                  </a:lnTo>
                  <a:lnTo>
                    <a:pt x="85979" y="261747"/>
                  </a:lnTo>
                  <a:lnTo>
                    <a:pt x="98298" y="276225"/>
                  </a:lnTo>
                  <a:lnTo>
                    <a:pt x="100837" y="274065"/>
                  </a:lnTo>
                  <a:lnTo>
                    <a:pt x="147193" y="238760"/>
                  </a:lnTo>
                  <a:lnTo>
                    <a:pt x="158369" y="231139"/>
                  </a:lnTo>
                  <a:lnTo>
                    <a:pt x="147574" y="215392"/>
                  </a:lnTo>
                  <a:close/>
                </a:path>
                <a:path w="1685289" h="352425">
                  <a:moveTo>
                    <a:pt x="42037" y="299085"/>
                  </a:moveTo>
                  <a:lnTo>
                    <a:pt x="0" y="338582"/>
                  </a:lnTo>
                  <a:lnTo>
                    <a:pt x="13081" y="352425"/>
                  </a:lnTo>
                  <a:lnTo>
                    <a:pt x="55118" y="313055"/>
                  </a:lnTo>
                  <a:lnTo>
                    <a:pt x="42037" y="299085"/>
                  </a:lnTo>
                  <a:close/>
                </a:path>
              </a:pathLst>
            </a:custGeom>
            <a:solidFill>
              <a:schemeClr val="bg1">
                <a:lumMod val="50000"/>
              </a:schemeClr>
            </a:solidFill>
          </p:spPr>
          <p:txBody>
            <a:bodyPr wrap="square" lIns="0" tIns="0" rIns="0" bIns="0" rtlCol="0"/>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C5C5C"/>
                </a:solidFill>
                <a:effectLst/>
                <a:uLnTx/>
                <a:uFillTx/>
                <a:ea typeface="+mn-ea"/>
                <a:cs typeface="+mn-cs"/>
              </a:endParaRPr>
            </a:p>
          </p:txBody>
        </p:sp>
        <p:sp>
          <p:nvSpPr>
            <p:cNvPr id="16" name="TextBox 15">
              <a:extLst>
                <a:ext uri="{FF2B5EF4-FFF2-40B4-BE49-F238E27FC236}">
                  <a16:creationId xmlns:a16="http://schemas.microsoft.com/office/drawing/2014/main" id="{CB831DBA-A303-4C1B-8EE5-7E38AF590D1F}"/>
                </a:ext>
              </a:extLst>
            </p:cNvPr>
            <p:cNvSpPr txBox="1"/>
            <p:nvPr/>
          </p:nvSpPr>
          <p:spPr>
            <a:xfrm>
              <a:off x="6758257" y="3744287"/>
              <a:ext cx="1381468" cy="2769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lgn="ctr"/>
              <a:r>
                <a:rPr lang="en-US" sz="1200" b="1" i="1" dirty="0"/>
                <a:t>Capabilities</a:t>
              </a:r>
            </a:p>
          </p:txBody>
        </p:sp>
        <p:grpSp>
          <p:nvGrpSpPr>
            <p:cNvPr id="17" name="Group 16">
              <a:extLst>
                <a:ext uri="{FF2B5EF4-FFF2-40B4-BE49-F238E27FC236}">
                  <a16:creationId xmlns:a16="http://schemas.microsoft.com/office/drawing/2014/main" id="{0606B94F-C983-4CF0-A83C-163E228626DC}"/>
                </a:ext>
              </a:extLst>
            </p:cNvPr>
            <p:cNvGrpSpPr/>
            <p:nvPr/>
          </p:nvGrpSpPr>
          <p:grpSpPr>
            <a:xfrm>
              <a:off x="2435942" y="2399725"/>
              <a:ext cx="1508160" cy="1245167"/>
              <a:chOff x="2575088" y="2399725"/>
              <a:chExt cx="1508160" cy="1245167"/>
            </a:xfrm>
          </p:grpSpPr>
          <p:sp>
            <p:nvSpPr>
              <p:cNvPr id="21" name="Down Arrow 42">
                <a:extLst>
                  <a:ext uri="{FF2B5EF4-FFF2-40B4-BE49-F238E27FC236}">
                    <a16:creationId xmlns:a16="http://schemas.microsoft.com/office/drawing/2014/main" id="{04A7F430-4DB8-4D50-B72E-6D6AFAFD792B}"/>
                  </a:ext>
                </a:extLst>
              </p:cNvPr>
              <p:cNvSpPr/>
              <p:nvPr/>
            </p:nvSpPr>
            <p:spPr bwMode="gray">
              <a:xfrm rot="16200000">
                <a:off x="2750373" y="2312018"/>
                <a:ext cx="1245167" cy="1420582"/>
              </a:xfrm>
              <a:prstGeom prst="downArrow">
                <a:avLst/>
              </a:prstGeom>
              <a:solidFill>
                <a:schemeClr val="bg1">
                  <a:lumMod val="85000"/>
                </a:schemeClr>
              </a:solidFill>
              <a:ln w="19050" algn="ctr">
                <a:noFill/>
                <a:miter lim="800000"/>
                <a:headEnd/>
                <a:tailEnd/>
              </a:ln>
            </p:spPr>
            <p:txBody>
              <a:bodyPr wrap="square" lIns="88900" tIns="88900" rIns="88900" bIns="88900" rtlCol="0" anchor="ct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0" cap="none" spc="0" normalizeH="0" baseline="0" noProof="0" dirty="0">
                  <a:ln>
                    <a:noFill/>
                  </a:ln>
                  <a:solidFill>
                    <a:prstClr val="white"/>
                  </a:solidFill>
                  <a:effectLst/>
                  <a:uLnTx/>
                  <a:uFillTx/>
                  <a:latin typeface="Verdana"/>
                </a:endParaRPr>
              </a:p>
            </p:txBody>
          </p:sp>
          <p:sp>
            <p:nvSpPr>
              <p:cNvPr id="22" name="TextBox 21">
                <a:extLst>
                  <a:ext uri="{FF2B5EF4-FFF2-40B4-BE49-F238E27FC236}">
                    <a16:creationId xmlns:a16="http://schemas.microsoft.com/office/drawing/2014/main" id="{2CE61C02-EFD9-4C16-A978-167489A02BB0}"/>
                  </a:ext>
                </a:extLst>
              </p:cNvPr>
              <p:cNvSpPr txBox="1"/>
              <p:nvPr/>
            </p:nvSpPr>
            <p:spPr>
              <a:xfrm>
                <a:off x="2575088" y="2891407"/>
                <a:ext cx="1381468" cy="2769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lgn="ctr"/>
                <a:r>
                  <a:rPr lang="en-US" sz="1200" b="1" dirty="0"/>
                  <a:t>Demand</a:t>
                </a:r>
                <a:endParaRPr lang="en-US" b="1" dirty="0"/>
              </a:p>
            </p:txBody>
          </p:sp>
        </p:grpSp>
        <p:sp>
          <p:nvSpPr>
            <p:cNvPr id="18" name="TextBox 17">
              <a:extLst>
                <a:ext uri="{FF2B5EF4-FFF2-40B4-BE49-F238E27FC236}">
                  <a16:creationId xmlns:a16="http://schemas.microsoft.com/office/drawing/2014/main" id="{D69F4A62-5390-4D8B-81D0-1E5C866EB202}"/>
                </a:ext>
              </a:extLst>
            </p:cNvPr>
            <p:cNvSpPr txBox="1"/>
            <p:nvPr/>
          </p:nvSpPr>
          <p:spPr>
            <a:xfrm>
              <a:off x="2937119" y="3678678"/>
              <a:ext cx="1446898" cy="2769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lgn="ctr"/>
              <a:r>
                <a:rPr lang="en-US" sz="1200" b="1" i="1" dirty="0"/>
                <a:t>Order Fulfillment </a:t>
              </a:r>
            </a:p>
          </p:txBody>
        </p:sp>
        <p:sp>
          <p:nvSpPr>
            <p:cNvPr id="19" name="TextBox 18">
              <a:extLst>
                <a:ext uri="{FF2B5EF4-FFF2-40B4-BE49-F238E27FC236}">
                  <a16:creationId xmlns:a16="http://schemas.microsoft.com/office/drawing/2014/main" id="{F0E92273-7882-4E44-940F-373ACEE328EE}"/>
                </a:ext>
              </a:extLst>
            </p:cNvPr>
            <p:cNvSpPr txBox="1"/>
            <p:nvPr/>
          </p:nvSpPr>
          <p:spPr>
            <a:xfrm>
              <a:off x="5352079" y="2696390"/>
              <a:ext cx="1381468" cy="646331"/>
            </a:xfrm>
            <a:prstGeom prst="rect">
              <a:avLst/>
            </a:prstGeom>
            <a:noFill/>
          </p:spPr>
          <p:txBody>
            <a:bodyPr wrap="square" rtlCol="0">
              <a:spAutoFit/>
            </a:bodyP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lgn="ctr"/>
              <a:r>
                <a:rPr lang="en-US" sz="1200" b="1" dirty="0"/>
                <a:t>Aggregated Inventory Requirements</a:t>
              </a:r>
            </a:p>
          </p:txBody>
        </p:sp>
        <p:sp>
          <p:nvSpPr>
            <p:cNvPr id="20" name="TextBox 19">
              <a:extLst>
                <a:ext uri="{FF2B5EF4-FFF2-40B4-BE49-F238E27FC236}">
                  <a16:creationId xmlns:a16="http://schemas.microsoft.com/office/drawing/2014/main" id="{66427BF6-5A61-4BDB-BDD7-1FD25758CE1F}"/>
                </a:ext>
              </a:extLst>
            </p:cNvPr>
            <p:cNvSpPr txBox="1"/>
            <p:nvPr/>
          </p:nvSpPr>
          <p:spPr>
            <a:xfrm>
              <a:off x="8196030" y="2777664"/>
              <a:ext cx="1381468"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lgn="ctr"/>
              <a:r>
                <a:rPr lang="en-US" sz="1200" b="1" dirty="0"/>
                <a:t>RFP/</a:t>
              </a:r>
            </a:p>
            <a:p>
              <a:pPr algn="ctr"/>
              <a:r>
                <a:rPr lang="en-US" sz="1200" b="1" dirty="0"/>
                <a:t>Awards</a:t>
              </a:r>
            </a:p>
          </p:txBody>
        </p:sp>
      </p:grpSp>
    </p:spTree>
    <p:extLst>
      <p:ext uri="{BB962C8B-B14F-4D97-AF65-F5344CB8AC3E}">
        <p14:creationId xmlns:p14="http://schemas.microsoft.com/office/powerpoint/2010/main" val="106779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A86A-EE88-C344-96D5-E1338DDBF155}"/>
              </a:ext>
            </a:extLst>
          </p:cNvPr>
          <p:cNvSpPr>
            <a:spLocks noGrp="1"/>
          </p:cNvSpPr>
          <p:nvPr>
            <p:ph type="title"/>
          </p:nvPr>
        </p:nvSpPr>
        <p:spPr/>
        <p:txBody>
          <a:bodyPr/>
          <a:lstStyle/>
          <a:p>
            <a:r>
              <a:rPr lang="en-US" dirty="0"/>
              <a:t>Upcoming Opportunities</a:t>
            </a:r>
          </a:p>
        </p:txBody>
      </p:sp>
      <p:sp>
        <p:nvSpPr>
          <p:cNvPr id="5" name="Content Placeholder 4">
            <a:extLst>
              <a:ext uri="{FF2B5EF4-FFF2-40B4-BE49-F238E27FC236}">
                <a16:creationId xmlns:a16="http://schemas.microsoft.com/office/drawing/2014/main" id="{DC010CFB-A1DD-D235-0A69-14724D869A18}"/>
              </a:ext>
            </a:extLst>
          </p:cNvPr>
          <p:cNvSpPr>
            <a:spLocks noGrp="1"/>
          </p:cNvSpPr>
          <p:nvPr>
            <p:ph idx="1"/>
          </p:nvPr>
        </p:nvSpPr>
        <p:spPr/>
        <p:txBody>
          <a:bodyPr/>
          <a:lstStyle/>
          <a:p>
            <a:r>
              <a:rPr lang="en-US" sz="2800" dirty="0"/>
              <a:t>CSCO procures over $800M in COMSATCOM services annually</a:t>
            </a:r>
          </a:p>
          <a:p>
            <a:r>
              <a:rPr lang="en-US" sz="2800" dirty="0"/>
              <a:t>There is a continuous flow of new opportunities coming out of our office</a:t>
            </a:r>
          </a:p>
          <a:p>
            <a:pPr lvl="1"/>
            <a:r>
              <a:rPr lang="en-US" sz="2800" dirty="0"/>
              <a:t>Visit SAM.gov to find our opportunities</a:t>
            </a:r>
          </a:p>
          <a:p>
            <a:r>
              <a:rPr lang="en-US" sz="2800" dirty="0"/>
              <a:t>CSCO participates in the DISA “Forecast to Industry” events that provide regular updates to industry on anticipated procurement opportunities</a:t>
            </a:r>
          </a:p>
          <a:p>
            <a:pPr lvl="1"/>
            <a:r>
              <a:rPr lang="en-US" sz="2800" dirty="0"/>
              <a:t>These events are announced through SAM.gov as well as on the DISA web site at: </a:t>
            </a:r>
            <a:r>
              <a:rPr lang="en-US" sz="2800" dirty="0">
                <a:hlinkClick r:id="rId2">
                  <a:extLst>
                    <a:ext uri="{A12FA001-AC4F-418D-AE19-62706E023703}">
                      <ahyp:hlinkClr xmlns:ahyp="http://schemas.microsoft.com/office/drawing/2018/hyperlinkcolor" val="tx"/>
                    </a:ext>
                  </a:extLst>
                </a:hlinkClick>
              </a:rPr>
              <a:t>https://www.disa.mil/en/NewsandEvents/Events</a:t>
            </a:r>
            <a:r>
              <a:rPr lang="en-US" sz="2800" dirty="0"/>
              <a:t> </a:t>
            </a:r>
            <a:endParaRPr lang="en-US" dirty="0"/>
          </a:p>
        </p:txBody>
      </p:sp>
      <p:sp>
        <p:nvSpPr>
          <p:cNvPr id="4" name="Slide Number Placeholder 3">
            <a:extLst>
              <a:ext uri="{FF2B5EF4-FFF2-40B4-BE49-F238E27FC236}">
                <a16:creationId xmlns:a16="http://schemas.microsoft.com/office/drawing/2014/main" id="{39987B7D-B3C2-B440-82C9-0AD95E4E6A35}"/>
              </a:ext>
            </a:extLst>
          </p:cNvPr>
          <p:cNvSpPr>
            <a:spLocks noGrp="1"/>
          </p:cNvSpPr>
          <p:nvPr>
            <p:ph type="sldNum" sz="quarter" idx="11"/>
          </p:nvPr>
        </p:nvSpPr>
        <p:spPr/>
        <p:txBody>
          <a:bodyPr/>
          <a:lstStyle/>
          <a:p>
            <a:fld id="{4936CFC2-5B09-46B0-AA37-FCEB9B88935D}" type="slidenum">
              <a:rPr lang="en-US" altLang="en-US"/>
              <a:pPr/>
              <a:t>6</a:t>
            </a:fld>
            <a:endParaRPr lang="en-US" altLang="en-US" dirty="0"/>
          </a:p>
        </p:txBody>
      </p:sp>
    </p:spTree>
    <p:extLst>
      <p:ext uri="{BB962C8B-B14F-4D97-AF65-F5344CB8AC3E}">
        <p14:creationId xmlns:p14="http://schemas.microsoft.com/office/powerpoint/2010/main" val="397906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BD15-01A3-AEFF-104F-EAB7D61E3B0F}"/>
              </a:ext>
            </a:extLst>
          </p:cNvPr>
          <p:cNvSpPr>
            <a:spLocks noGrp="1"/>
          </p:cNvSpPr>
          <p:nvPr>
            <p:ph type="title"/>
          </p:nvPr>
        </p:nvSpPr>
        <p:spPr/>
        <p:txBody>
          <a:bodyPr/>
          <a:lstStyle/>
          <a:p>
            <a:r>
              <a:rPr lang="en-US" dirty="0"/>
              <a:t>Highlights of Upcoming Opportunities</a:t>
            </a:r>
          </a:p>
        </p:txBody>
      </p:sp>
      <p:sp>
        <p:nvSpPr>
          <p:cNvPr id="3" name="Content Placeholder 2">
            <a:extLst>
              <a:ext uri="{FF2B5EF4-FFF2-40B4-BE49-F238E27FC236}">
                <a16:creationId xmlns:a16="http://schemas.microsoft.com/office/drawing/2014/main" id="{E283BDF7-C145-E3A5-C38F-6D89493820D6}"/>
              </a:ext>
            </a:extLst>
          </p:cNvPr>
          <p:cNvSpPr>
            <a:spLocks noGrp="1"/>
          </p:cNvSpPr>
          <p:nvPr>
            <p:ph idx="1"/>
          </p:nvPr>
        </p:nvSpPr>
        <p:spPr/>
        <p:txBody>
          <a:bodyPr/>
          <a:lstStyle/>
          <a:p>
            <a:r>
              <a:rPr lang="en-US" sz="2800" dirty="0"/>
              <a:t>Proliferated LEO Services</a:t>
            </a:r>
          </a:p>
          <a:p>
            <a:pPr lvl="1"/>
            <a:r>
              <a:rPr lang="en-US" sz="2800" dirty="0"/>
              <a:t>~$800M Multi-award IDIQ for commercial PLEO services</a:t>
            </a:r>
          </a:p>
          <a:p>
            <a:pPr lvl="1"/>
            <a:r>
              <a:rPr lang="en-US" sz="2800" dirty="0"/>
              <a:t>RFP will be released Summer, 2022</a:t>
            </a:r>
          </a:p>
          <a:p>
            <a:r>
              <a:rPr lang="en-US" sz="2800" dirty="0"/>
              <a:t>Army SATCOM as a Managed Services (SaaMS)</a:t>
            </a:r>
          </a:p>
          <a:p>
            <a:pPr lvl="1"/>
            <a:r>
              <a:rPr lang="en-US" sz="2800" dirty="0"/>
              <a:t>Pilot phase procurement in development</a:t>
            </a:r>
          </a:p>
          <a:p>
            <a:pPr lvl="1"/>
            <a:r>
              <a:rPr lang="en-US" sz="2800" dirty="0"/>
              <a:t>Will be followed by “production” contract</a:t>
            </a:r>
          </a:p>
          <a:p>
            <a:r>
              <a:rPr lang="en-US" sz="2800" dirty="0"/>
              <a:t>US Marine Corp Commercial Services</a:t>
            </a:r>
          </a:p>
          <a:p>
            <a:pPr lvl="1"/>
            <a:r>
              <a:rPr lang="en-US" sz="2800" dirty="0"/>
              <a:t>Next generation COMSATCOM support for USMC</a:t>
            </a:r>
          </a:p>
          <a:p>
            <a:pPr lvl="1"/>
            <a:r>
              <a:rPr lang="en-US" sz="2800" dirty="0"/>
              <a:t>Requirements in development, RFP anticipated late this year</a:t>
            </a:r>
          </a:p>
          <a:p>
            <a:endParaRPr lang="en-US" dirty="0"/>
          </a:p>
        </p:txBody>
      </p:sp>
      <p:sp>
        <p:nvSpPr>
          <p:cNvPr id="4" name="Slide Number Placeholder 3">
            <a:extLst>
              <a:ext uri="{FF2B5EF4-FFF2-40B4-BE49-F238E27FC236}">
                <a16:creationId xmlns:a16="http://schemas.microsoft.com/office/drawing/2014/main" id="{51FD1163-F92A-F79C-F50B-7C856100F717}"/>
              </a:ext>
            </a:extLst>
          </p:cNvPr>
          <p:cNvSpPr>
            <a:spLocks noGrp="1"/>
          </p:cNvSpPr>
          <p:nvPr>
            <p:ph type="sldNum" sz="quarter" idx="11"/>
          </p:nvPr>
        </p:nvSpPr>
        <p:spPr/>
        <p:txBody>
          <a:bodyPr/>
          <a:lstStyle/>
          <a:p>
            <a:pPr>
              <a:defRPr/>
            </a:pPr>
            <a:fld id="{4936CFC2-5B09-46B0-AA37-FCEB9B88935D}" type="slidenum">
              <a:rPr lang="en-US" altLang="en-US" smtClean="0"/>
              <a:pPr>
                <a:defRPr/>
              </a:pPr>
              <a:t>7</a:t>
            </a:fld>
            <a:endParaRPr lang="en-US" altLang="en-US" dirty="0">
              <a:solidFill>
                <a:schemeClr val="bg2"/>
              </a:solidFill>
            </a:endParaRPr>
          </a:p>
        </p:txBody>
      </p:sp>
    </p:spTree>
    <p:extLst>
      <p:ext uri="{BB962C8B-B14F-4D97-AF65-F5344CB8AC3E}">
        <p14:creationId xmlns:p14="http://schemas.microsoft.com/office/powerpoint/2010/main" val="121674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CDC1BE-9C86-4A09-8130-F6837E3B1F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05564" y="2733324"/>
            <a:ext cx="6331153" cy="2656823"/>
          </a:xfrm>
          <a:prstGeom prst="rect">
            <a:avLst/>
          </a:prstGeom>
        </p:spPr>
      </p:pic>
      <p:sp>
        <p:nvSpPr>
          <p:cNvPr id="2" name="Title 1">
            <a:extLst>
              <a:ext uri="{FF2B5EF4-FFF2-40B4-BE49-F238E27FC236}">
                <a16:creationId xmlns:a16="http://schemas.microsoft.com/office/drawing/2014/main" id="{FEC404E6-B2E4-4D32-B1EE-E109569112C2}"/>
              </a:ext>
            </a:extLst>
          </p:cNvPr>
          <p:cNvSpPr>
            <a:spLocks noGrp="1"/>
          </p:cNvSpPr>
          <p:nvPr>
            <p:ph type="title"/>
          </p:nvPr>
        </p:nvSpPr>
        <p:spPr>
          <a:xfrm>
            <a:off x="2230837" y="223838"/>
            <a:ext cx="9525000" cy="1143000"/>
          </a:xfrm>
        </p:spPr>
        <p:txBody>
          <a:bodyPr/>
          <a:lstStyle/>
          <a:p>
            <a:r>
              <a:rPr lang="en-US" dirty="0"/>
              <a:t>Questions and Discussion</a:t>
            </a:r>
          </a:p>
        </p:txBody>
      </p:sp>
      <p:sp>
        <p:nvSpPr>
          <p:cNvPr id="4" name="Slide Number Placeholder 3">
            <a:extLst>
              <a:ext uri="{FF2B5EF4-FFF2-40B4-BE49-F238E27FC236}">
                <a16:creationId xmlns:a16="http://schemas.microsoft.com/office/drawing/2014/main" id="{0CDFB1F9-E382-432C-A987-71D97DBAE228}"/>
              </a:ext>
            </a:extLst>
          </p:cNvPr>
          <p:cNvSpPr>
            <a:spLocks noGrp="1"/>
          </p:cNvSpPr>
          <p:nvPr>
            <p:ph type="sldNum" sz="quarter" idx="11"/>
          </p:nvPr>
        </p:nvSpPr>
        <p:spPr>
          <a:xfrm>
            <a:off x="10651067" y="6524625"/>
            <a:ext cx="1524000" cy="304800"/>
          </a:xfrm>
        </p:spPr>
        <p:txBody>
          <a:bodyPr/>
          <a:lstStyle/>
          <a:p>
            <a:fld id="{4936CFC2-5B09-46B0-AA37-FCEB9B88935D}" type="slidenum">
              <a:rPr lang="en-US" altLang="en-US" smtClean="0"/>
              <a:pPr/>
              <a:t>8</a:t>
            </a:fld>
            <a:endParaRPr lang="en-US" altLang="en-US" dirty="0"/>
          </a:p>
        </p:txBody>
      </p:sp>
      <p:sp>
        <p:nvSpPr>
          <p:cNvPr id="5" name="Rectangle 4">
            <a:extLst>
              <a:ext uri="{FF2B5EF4-FFF2-40B4-BE49-F238E27FC236}">
                <a16:creationId xmlns:a16="http://schemas.microsoft.com/office/drawing/2014/main" id="{499840B1-C7C7-47CE-9881-E5919FE44D9F}"/>
              </a:ext>
            </a:extLst>
          </p:cNvPr>
          <p:cNvSpPr/>
          <p:nvPr/>
        </p:nvSpPr>
        <p:spPr>
          <a:xfrm>
            <a:off x="6814686" y="2644170"/>
            <a:ext cx="4941151" cy="156966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30504" marR="224154" algn="r"/>
            <a:r>
              <a:rPr lang="en-US" sz="2400" b="1" spc="-5" dirty="0">
                <a:latin typeface="Arial" pitchFamily="34" charset="0"/>
                <a:cs typeface="Arial" pitchFamily="34" charset="0"/>
              </a:rPr>
              <a:t>Clare A. Grason</a:t>
            </a:r>
            <a:endParaRPr lang="en-US" sz="2400" b="1" dirty="0">
              <a:latin typeface="Arial" pitchFamily="34" charset="0"/>
              <a:cs typeface="Arial" pitchFamily="34" charset="0"/>
            </a:endParaRPr>
          </a:p>
          <a:p>
            <a:pPr marL="230504" marR="224154" algn="r"/>
            <a:r>
              <a:rPr lang="en-US" sz="2400" spc="-5" dirty="0">
                <a:latin typeface="Arial" pitchFamily="34" charset="0"/>
                <a:cs typeface="Arial" pitchFamily="34" charset="0"/>
              </a:rPr>
              <a:t>Chief, CSCO</a:t>
            </a:r>
            <a:endParaRPr lang="en-US" sz="2400" dirty="0">
              <a:latin typeface="Arial" pitchFamily="34" charset="0"/>
              <a:cs typeface="Arial" pitchFamily="34" charset="0"/>
            </a:endParaRPr>
          </a:p>
          <a:p>
            <a:pPr marL="230504" marR="224154" algn="r"/>
            <a:r>
              <a:rPr lang="en-US" sz="2400" spc="-5" dirty="0">
                <a:latin typeface="Arial" pitchFamily="34" charset="0"/>
                <a:cs typeface="Arial" pitchFamily="34" charset="0"/>
              </a:rPr>
              <a:t>Office: (301)</a:t>
            </a:r>
            <a:r>
              <a:rPr lang="en-US" sz="2400" spc="-95" dirty="0">
                <a:latin typeface="Arial" pitchFamily="34" charset="0"/>
                <a:cs typeface="Arial" pitchFamily="34" charset="0"/>
              </a:rPr>
              <a:t> </a:t>
            </a:r>
            <a:r>
              <a:rPr lang="en-US" sz="2400" spc="-5" dirty="0">
                <a:latin typeface="Arial" pitchFamily="34" charset="0"/>
                <a:cs typeface="Arial" pitchFamily="34" charset="0"/>
              </a:rPr>
              <a:t>225-2030</a:t>
            </a:r>
          </a:p>
          <a:p>
            <a:pPr marL="230504" marR="224154" algn="r"/>
            <a:r>
              <a:rPr lang="en-US" sz="2400" spc="-5" dirty="0">
                <a:latin typeface="Arial" pitchFamily="34" charset="0"/>
                <a:cs typeface="Arial" pitchFamily="34" charset="0"/>
              </a:rPr>
              <a:t>clare.a.grason.civ@mail.mil</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708329526"/>
      </p:ext>
    </p:extLst>
  </p:cSld>
  <p:clrMapOvr>
    <a:masterClrMapping/>
  </p:clrMapOvr>
</p:sld>
</file>

<file path=ppt/theme/theme1.xml><?xml version="1.0" encoding="utf-8"?>
<a:theme xmlns:a="http://schemas.openxmlformats.org/drawingml/2006/main" name="1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0CD86E2F381F48A94F5E8CD3ABFF41" ma:contentTypeVersion="10" ma:contentTypeDescription="Create a new document." ma:contentTypeScope="" ma:versionID="bf4735504da80b030f00fbbeb215a87e">
  <xsd:schema xmlns:xsd="http://www.w3.org/2001/XMLSchema" xmlns:xs="http://www.w3.org/2001/XMLSchema" xmlns:p="http://schemas.microsoft.com/office/2006/metadata/properties" xmlns:ns3="d221acd5-0ff1-4c3c-9ce3-2c83496e26e6" targetNamespace="http://schemas.microsoft.com/office/2006/metadata/properties" ma:root="true" ma:fieldsID="7cae07f04116be79c9cbed086dcc4c52" ns3:_="">
    <xsd:import namespace="d221acd5-0ff1-4c3c-9ce3-2c83496e26e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21acd5-0ff1-4c3c-9ce3-2c83496e26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82ADC0-D4CC-4E5C-9907-25DA42D8E3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21acd5-0ff1-4c3c-9ce3-2c83496e26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2F0BF9-EF48-498D-BCAB-9123BEABE032}">
  <ds:schemaRefs>
    <ds:schemaRef ds:uri="http://schemas.microsoft.com/office/2006/metadata/longProperties"/>
  </ds:schemaRefs>
</ds:datastoreItem>
</file>

<file path=customXml/itemProps3.xml><?xml version="1.0" encoding="utf-8"?>
<ds:datastoreItem xmlns:ds="http://schemas.openxmlformats.org/officeDocument/2006/customXml" ds:itemID="{6883D173-A43A-4907-80C3-DFC29529DBB5}">
  <ds:schemaRefs>
    <ds:schemaRef ds:uri="http://schemas.microsoft.com/sharepoint/v3/contenttype/forms"/>
  </ds:schemaRefs>
</ds:datastoreItem>
</file>

<file path=customXml/itemProps4.xml><?xml version="1.0" encoding="utf-8"?>
<ds:datastoreItem xmlns:ds="http://schemas.openxmlformats.org/officeDocument/2006/customXml" ds:itemID="{C5E1A9C8-B484-4F64-9142-084C3A1AE5B7}">
  <ds:schemaRefs>
    <ds:schemaRef ds:uri="d221acd5-0ff1-4c3c-9ce3-2c83496e26e6"/>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terms/"/>
    <ds:schemaRef ds:uri="http://purl.org/dc/dcmitype/"/>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21235</TotalTime>
  <Words>718</Words>
  <Application>Microsoft Office PowerPoint</Application>
  <PresentationFormat>Widescreen</PresentationFormat>
  <Paragraphs>89</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Times New Roman</vt:lpstr>
      <vt:lpstr>Verdana</vt:lpstr>
      <vt:lpstr>Wingdings</vt:lpstr>
      <vt:lpstr>Wingdings 2</vt:lpstr>
      <vt:lpstr>1_USAF(Unclas)</vt:lpstr>
      <vt:lpstr>PowerPoint Presentation</vt:lpstr>
      <vt:lpstr>Briefing Topics</vt:lpstr>
      <vt:lpstr>COMSATCOM and the SATCOM VISION</vt:lpstr>
      <vt:lpstr>CSCO’s Mission and Focus</vt:lpstr>
      <vt:lpstr>Future Commercial Services Strategy</vt:lpstr>
      <vt:lpstr>Upcoming Opportunities</vt:lpstr>
      <vt:lpstr>Highlights of Upcoming Opportunities</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Headquarters U.S. Space Force</dc:title>
  <dc:creator>Jina Komla</dc:creator>
  <cp:lastModifiedBy>Grason, Clare A CIV USSF (USA)</cp:lastModifiedBy>
  <cp:revision>396</cp:revision>
  <cp:lastPrinted>2021-02-17T17:40:41Z</cp:lastPrinted>
  <dcterms:created xsi:type="dcterms:W3CDTF">2020-12-08T15:26:14Z</dcterms:created>
  <dcterms:modified xsi:type="dcterms:W3CDTF">2022-05-20T16:04:11Z</dcterms:modified>
</cp:coreProperties>
</file>